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9.xml" ContentType="application/vnd.openxmlformats-officedocument.presentationml.tags+xml"/>
  <Override PartName="/ppt/notesSlides/notesSlide1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5.xml" ContentType="application/vnd.openxmlformats-officedocument.presentationml.notesSlide+xml"/>
  <Override PartName="/ppt/tags/tag52.xml" ContentType="application/vnd.openxmlformats-officedocument.presentationml.tags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4"/>
  </p:sldMasterIdLst>
  <p:notesMasterIdLst>
    <p:notesMasterId r:id="rId21"/>
  </p:notesMasterIdLst>
  <p:sldIdLst>
    <p:sldId id="256" r:id="rId5"/>
    <p:sldId id="287" r:id="rId6"/>
    <p:sldId id="291" r:id="rId7"/>
    <p:sldId id="292" r:id="rId8"/>
    <p:sldId id="288" r:id="rId9"/>
    <p:sldId id="293" r:id="rId10"/>
    <p:sldId id="289" r:id="rId11"/>
    <p:sldId id="294" r:id="rId12"/>
    <p:sldId id="295" r:id="rId13"/>
    <p:sldId id="296" r:id="rId14"/>
    <p:sldId id="297" r:id="rId15"/>
    <p:sldId id="298" r:id="rId16"/>
    <p:sldId id="301" r:id="rId17"/>
    <p:sldId id="299" r:id="rId18"/>
    <p:sldId id="300" r:id="rId19"/>
    <p:sldId id="302" r:id="rId20"/>
  </p:sldIdLst>
  <p:sldSz cx="12192000" cy="6858000"/>
  <p:notesSz cx="6858000" cy="9144000"/>
  <p:embeddedFontLst>
    <p:embeddedFont>
      <p:font typeface="Source Sans Pro" panose="020B0503030403020204" pitchFamily="34" charset="0"/>
      <p:regular r:id="rId22"/>
      <p:bold r:id="rId23"/>
      <p:italic r:id="rId24"/>
      <p:boldItalic r:id="rId25"/>
    </p:embeddedFont>
    <p:embeddedFont>
      <p:font typeface="Press Start 2P" panose="02000503000000000000" pitchFamily="1" charset="0"/>
      <p:regular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Palanquin Dark Medium" panose="020B0604020203020204" pitchFamily="34" charset="0"/>
      <p:regular r:id="rId31"/>
    </p:embeddedFont>
    <p:embeddedFont>
      <p:font typeface="Raleway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A91"/>
    <a:srgbClr val="F20253"/>
    <a:srgbClr val="677480"/>
    <a:srgbClr val="6F0C0D"/>
    <a:srgbClr val="FF9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DD5FCF93-CEDD-4764-A233-5499F3AE8FD4}">
  <a:tblStyle styleId="{DD5FCF93-CEDD-4764-A233-5499F3AE8FD4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Hi, I’m </a:t>
            </a:r>
            <a:r>
              <a:rPr lang="en-US" dirty="0" err="1"/>
              <a:t>Ondřej</a:t>
            </a:r>
            <a:r>
              <a:rPr lang="en-US" dirty="0"/>
              <a:t> from Heriot-Watt university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I’d like to talk about Intelligent Assistants.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as you’ve seen in the video, the current limits of the intelligent  assistants are mainly in understanding / interpreting and responding</a:t>
            </a:r>
          </a:p>
          <a:p>
            <a:endParaRPr lang="en-US" dirty="0"/>
          </a:p>
          <a:p>
            <a:r>
              <a:rPr lang="en-US" dirty="0"/>
              <a:t>So far, predefined tasks only.</a:t>
            </a:r>
          </a:p>
          <a:p>
            <a:endParaRPr lang="en-US" dirty="0"/>
          </a:p>
          <a:p>
            <a:r>
              <a:rPr lang="en-US" dirty="0"/>
              <a:t>And we can’t blame the creators of those devices – understanding language is very hard</a:t>
            </a:r>
          </a:p>
          <a:p>
            <a:pPr marL="171450" indent="-171450">
              <a:buFontTx/>
              <a:buChar char="-"/>
            </a:pPr>
            <a:r>
              <a:rPr lang="en-US" dirty="0"/>
              <a:t>lots of ambiguities, can’t understand otherwise than from context</a:t>
            </a:r>
          </a:p>
          <a:p>
            <a:pPr marL="171450" indent="-171450">
              <a:buFontTx/>
              <a:buChar char="-"/>
            </a:pPr>
            <a:r>
              <a:rPr lang="en-US" dirty="0"/>
              <a:t>look at the sentence: did they see a crouching girl, or a bird?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Another thing – the devices can’t learn any new tricks by themselves</a:t>
            </a:r>
          </a:p>
          <a:p>
            <a:pPr marL="171450" indent="-171450">
              <a:buFontTx/>
              <a:buChar char="-"/>
            </a:pPr>
            <a:r>
              <a:rPr lang="en-US" dirty="0"/>
              <a:t>- unless a programmer does that for them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Even so, they’re useful</a:t>
            </a:r>
          </a:p>
        </p:txBody>
      </p:sp>
    </p:spTree>
    <p:extLst>
      <p:ext uri="{BB962C8B-B14F-4D97-AF65-F5344CB8AC3E}">
        <p14:creationId xmlns:p14="http://schemas.microsoft.com/office/powerpoint/2010/main" val="438945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this was </a:t>
            </a:r>
            <a:r>
              <a:rPr lang="en-US" dirty="0" err="1"/>
              <a:t>wehre</a:t>
            </a:r>
            <a:r>
              <a:rPr lang="en-US" dirty="0"/>
              <a:t> we are now, and now where we’re going</a:t>
            </a:r>
          </a:p>
          <a:p>
            <a:r>
              <a:rPr lang="en-US" dirty="0"/>
              <a:t>I’d like to tell you something about the research</a:t>
            </a:r>
          </a:p>
        </p:txBody>
      </p:sp>
    </p:spTree>
    <p:extLst>
      <p:ext uri="{BB962C8B-B14F-4D97-AF65-F5344CB8AC3E}">
        <p14:creationId xmlns:p14="http://schemas.microsoft.com/office/powerpoint/2010/main" val="1337692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important direction is to go beyond the predefined tasks</a:t>
            </a:r>
          </a:p>
          <a:p>
            <a:r>
              <a:rPr lang="en-US" dirty="0"/>
              <a:t>Let the systems chat to you on any topic</a:t>
            </a:r>
          </a:p>
          <a:p>
            <a:r>
              <a:rPr lang="en-US" dirty="0"/>
              <a:t>Such systems are called “chat robots”…</a:t>
            </a:r>
          </a:p>
          <a:p>
            <a:r>
              <a:rPr lang="en-US" dirty="0"/>
              <a:t>They should be more than assistants – they should be companions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info, advice, keep company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This is actually not completely new (Eliza 1966),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the current chatbots are rather limited – don’t really understand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can pretend very well</a:t>
            </a:r>
          </a:p>
        </p:txBody>
      </p:sp>
    </p:spTree>
    <p:extLst>
      <p:ext uri="{BB962C8B-B14F-4D97-AF65-F5344CB8AC3E}">
        <p14:creationId xmlns:p14="http://schemas.microsoft.com/office/powerpoint/2010/main" val="839379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well they do at that is shown in this video</a:t>
            </a:r>
          </a:p>
          <a:p>
            <a:r>
              <a:rPr lang="en-US" dirty="0"/>
              <a:t>These are two copies of the same chatbot, talking to each other</a:t>
            </a:r>
          </a:p>
          <a:p>
            <a:r>
              <a:rPr lang="en-US" dirty="0"/>
              <a:t>Given different digital faces</a:t>
            </a:r>
          </a:p>
          <a:p>
            <a:r>
              <a:rPr lang="en-US" dirty="0"/>
              <a:t>Can’t really understand – just match words and replies</a:t>
            </a:r>
          </a:p>
          <a:p>
            <a:r>
              <a:rPr lang="en-US" dirty="0"/>
              <a:t>But the results can be quite convincing</a:t>
            </a:r>
          </a:p>
        </p:txBody>
      </p:sp>
    </p:spTree>
    <p:extLst>
      <p:ext uri="{BB962C8B-B14F-4D97-AF65-F5344CB8AC3E}">
        <p14:creationId xmlns:p14="http://schemas.microsoft.com/office/powerpoint/2010/main" val="2829367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current research in chatbots is going very fast, new scientific papers come up every week</a:t>
            </a:r>
          </a:p>
          <a:p>
            <a:r>
              <a:rPr lang="en-US" dirty="0"/>
              <a:t>Hard to keep pace</a:t>
            </a:r>
          </a:p>
          <a:p>
            <a:endParaRPr lang="en-US" dirty="0"/>
          </a:p>
          <a:p>
            <a:r>
              <a:rPr lang="en-US" dirty="0"/>
              <a:t>There is a competition on creating a chatbot for Soc. Conv by Amazon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also many other events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big IT companies developing their system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And we’re in it too – this is our team at HW, who is working on a new chatbot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People are using machine learning – statistics on very large amounts of data</a:t>
            </a:r>
          </a:p>
          <a:p>
            <a:pPr marL="171450" indent="-171450">
              <a:buFontTx/>
              <a:buChar char="-"/>
            </a:pPr>
            <a:r>
              <a:rPr lang="en-US" dirty="0"/>
              <a:t>- millions of sentences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- automatically processed, using artificial neural nets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Another thing is trying to improve by feedback from users, learn from them</a:t>
            </a:r>
          </a:p>
          <a:p>
            <a:pPr marL="171450" indent="-171450">
              <a:buFontTx/>
              <a:buChar char="-"/>
            </a:pPr>
            <a:r>
              <a:rPr lang="en-US" dirty="0"/>
              <a:t>- there are problems of course (Tay)</a:t>
            </a:r>
          </a:p>
        </p:txBody>
      </p:sp>
    </p:spTree>
    <p:extLst>
      <p:ext uri="{BB962C8B-B14F-4D97-AF65-F5344CB8AC3E}">
        <p14:creationId xmlns:p14="http://schemas.microsoft.com/office/powerpoint/2010/main" val="584368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demo of our current version – you can see that sometimes it catches on, sometimes it doesn’t</a:t>
            </a:r>
          </a:p>
        </p:txBody>
      </p:sp>
    </p:spTree>
    <p:extLst>
      <p:ext uri="{BB962C8B-B14F-4D97-AF65-F5344CB8AC3E}">
        <p14:creationId xmlns:p14="http://schemas.microsoft.com/office/powerpoint/2010/main" val="1756344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to sum up -- the intelligent assistants are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intelligent than just voice recognition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can be thought of as kind of robots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 that intelligent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improving</a:t>
            </a:r>
          </a:p>
        </p:txBody>
      </p:sp>
    </p:spTree>
    <p:extLst>
      <p:ext uri="{BB962C8B-B14F-4D97-AF65-F5344CB8AC3E}">
        <p14:creationId xmlns:p14="http://schemas.microsoft.com/office/powerpoint/2010/main" val="67086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– what are they and are they robots?</a:t>
            </a:r>
          </a:p>
        </p:txBody>
      </p:sp>
    </p:spTree>
    <p:extLst>
      <p:ext uri="{BB962C8B-B14F-4D97-AF65-F5344CB8AC3E}">
        <p14:creationId xmlns:p14="http://schemas.microsoft.com/office/powerpoint/2010/main" val="3070949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Actually, you most probably know them.</a:t>
            </a:r>
          </a:p>
          <a:p>
            <a:endParaRPr lang="en-US" dirty="0"/>
          </a:p>
          <a:p>
            <a:r>
              <a:rPr lang="en-US" dirty="0"/>
              <a:t>Smartphone? </a:t>
            </a:r>
          </a:p>
          <a:p>
            <a:r>
              <a:rPr lang="en-US" dirty="0"/>
              <a:t>Use Google Now… -&gt; you use an intelligent assistant.</a:t>
            </a:r>
          </a:p>
          <a:p>
            <a:endParaRPr lang="en-US" dirty="0"/>
          </a:p>
          <a:p>
            <a:r>
              <a:rPr lang="en-US" dirty="0"/>
              <a:t>Got a smart home device? Alexa? – you have an intelligent assistant too.</a:t>
            </a:r>
          </a:p>
          <a:p>
            <a:endParaRPr lang="en-US" dirty="0"/>
          </a:p>
          <a:p>
            <a:r>
              <a:rPr lang="en-US" dirty="0"/>
              <a:t>From a research point of view, these are almost the same thing</a:t>
            </a:r>
          </a:p>
          <a:p>
            <a:r>
              <a:rPr lang="en-US" dirty="0"/>
              <a:t>The tech inside is very similar</a:t>
            </a:r>
          </a:p>
          <a:p>
            <a:r>
              <a:rPr lang="en-US" dirty="0"/>
              <a:t>That’s why I will talk about all of them at once</a:t>
            </a:r>
          </a:p>
        </p:txBody>
      </p:sp>
    </p:spTree>
    <p:extLst>
      <p:ext uri="{BB962C8B-B14F-4D97-AF65-F5344CB8AC3E}">
        <p14:creationId xmlns:p14="http://schemas.microsoft.com/office/powerpoint/2010/main" val="304985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do you think they are robots?</a:t>
            </a:r>
          </a:p>
          <a:p>
            <a:r>
              <a:rPr lang="en-US" dirty="0"/>
              <a:t>Raise hands?</a:t>
            </a:r>
          </a:p>
          <a:p>
            <a:endParaRPr lang="en-US" dirty="0"/>
          </a:p>
          <a:p>
            <a:r>
              <a:rPr lang="en-US" dirty="0"/>
              <a:t>Depends on how you define a robot.</a:t>
            </a:r>
          </a:p>
          <a:p>
            <a:r>
              <a:rPr lang="en-US" dirty="0"/>
              <a:t>Not necessarily body.</a:t>
            </a:r>
          </a:p>
          <a:p>
            <a:r>
              <a:rPr lang="en-US" dirty="0"/>
              <a:t>You may actually look at your phone or your whole home as a robot.</a:t>
            </a:r>
          </a:p>
          <a:p>
            <a:endParaRPr lang="en-US" dirty="0"/>
          </a:p>
          <a:p>
            <a:r>
              <a:rPr lang="en-US" dirty="0"/>
              <a:t>Those devices have sensors – microphones -- can hear you and react</a:t>
            </a:r>
          </a:p>
          <a:p>
            <a:pPr marL="171450" indent="-171450">
              <a:buFontTx/>
              <a:buChar char="-"/>
            </a:pPr>
            <a:r>
              <a:rPr lang="en-US" dirty="0"/>
              <a:t>that is very robot-like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OTOH we might also think about them rather as just voice interfaces</a:t>
            </a:r>
          </a:p>
          <a:p>
            <a:pPr marL="0" indent="0">
              <a:buFontTx/>
              <a:buNone/>
            </a:pPr>
            <a:r>
              <a:rPr lang="en-US" dirty="0"/>
              <a:t>- you use them to control a kind of computer, like you do with a keyboard</a:t>
            </a:r>
          </a:p>
        </p:txBody>
      </p:sp>
    </p:spTree>
    <p:extLst>
      <p:ext uri="{BB962C8B-B14F-4D97-AF65-F5344CB8AC3E}">
        <p14:creationId xmlns:p14="http://schemas.microsoft.com/office/powerpoint/2010/main" val="3583262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let’s look at what they can do. </a:t>
            </a:r>
          </a:p>
          <a:p>
            <a:r>
              <a:rPr lang="en-US" dirty="0"/>
              <a:t>A video of me talking to my phone and my Alexa, using some of their abilities.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36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as you might have noticed, there’s more than just voice input</a:t>
            </a:r>
          </a:p>
          <a:p>
            <a:r>
              <a:rPr lang="en-US" dirty="0"/>
              <a:t>They are actually smart</a:t>
            </a:r>
          </a:p>
          <a:p>
            <a:endParaRPr lang="en-US" dirty="0"/>
          </a:p>
          <a:p>
            <a:r>
              <a:rPr lang="en-US" dirty="0"/>
              <a:t>They know things, know you</a:t>
            </a:r>
          </a:p>
          <a:p>
            <a:r>
              <a:rPr lang="en-US" dirty="0"/>
              <a:t>Can remember things</a:t>
            </a:r>
          </a:p>
          <a:p>
            <a:r>
              <a:rPr lang="en-US" dirty="0"/>
              <a:t>Can do things for you and can keep a short dialogue – the last one you haven’t seen here, but you will, I promise.</a:t>
            </a:r>
          </a:p>
          <a:p>
            <a:endParaRPr lang="en-US" dirty="0"/>
          </a:p>
          <a:p>
            <a:r>
              <a:rPr lang="en-US" dirty="0"/>
              <a:t>Another point – they’re actually getting smarter by the day</a:t>
            </a:r>
          </a:p>
          <a:p>
            <a:r>
              <a:rPr lang="en-US" dirty="0"/>
              <a:t>Various companies can now connect to those devices and add their own functionality, so you can e.g. order a pizza / book a hotel</a:t>
            </a:r>
          </a:p>
        </p:txBody>
      </p:sp>
    </p:spTree>
    <p:extLst>
      <p:ext uri="{BB962C8B-B14F-4D97-AF65-F5344CB8AC3E}">
        <p14:creationId xmlns:p14="http://schemas.microsoft.com/office/powerpoint/2010/main" val="913327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this was the impressive part, and now let’s look how far we can go before it all fails</a:t>
            </a:r>
          </a:p>
          <a:p>
            <a:r>
              <a:rPr lang="en-US" dirty="0"/>
              <a:t>So where are the limits?</a:t>
            </a:r>
          </a:p>
          <a:p>
            <a:endParaRPr lang="en-US" dirty="0"/>
          </a:p>
          <a:p>
            <a:r>
              <a:rPr lang="en-US" dirty="0"/>
              <a:t>This has a lot to do with the way these devices are built.</a:t>
            </a:r>
          </a:p>
        </p:txBody>
      </p:sp>
    </p:spTree>
    <p:extLst>
      <p:ext uri="{BB962C8B-B14F-4D97-AF65-F5344CB8AC3E}">
        <p14:creationId xmlns:p14="http://schemas.microsoft.com/office/powerpoint/2010/main" val="1977012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let’s look at the internal components.</a:t>
            </a:r>
          </a:p>
          <a:p>
            <a:endParaRPr lang="en-US" dirty="0"/>
          </a:p>
          <a:p>
            <a:r>
              <a:rPr lang="en-US" dirty="0"/>
              <a:t>When you say something, the microphone registers the sound wave.</a:t>
            </a:r>
          </a:p>
          <a:p>
            <a:endParaRPr lang="en-US" dirty="0"/>
          </a:p>
          <a:p>
            <a:r>
              <a:rPr lang="en-US" dirty="0" err="1"/>
              <a:t>Voic</a:t>
            </a:r>
            <a:r>
              <a:rPr lang="en-US" dirty="0"/>
              <a:t> rec. – changes the sound waves to words.</a:t>
            </a:r>
          </a:p>
          <a:p>
            <a:r>
              <a:rPr lang="en-US" dirty="0"/>
              <a:t>- this part actually works well</a:t>
            </a:r>
          </a:p>
          <a:p>
            <a:endParaRPr lang="en-US" dirty="0"/>
          </a:p>
          <a:p>
            <a:r>
              <a:rPr lang="en-US" dirty="0"/>
              <a:t>Then there’s a language understanding module – interprets the words, gets the meaning</a:t>
            </a:r>
          </a:p>
          <a:p>
            <a:r>
              <a:rPr lang="en-US" dirty="0"/>
              <a:t>(translates from human to computer)</a:t>
            </a:r>
          </a:p>
          <a:p>
            <a:endParaRPr lang="en-US" dirty="0"/>
          </a:p>
          <a:p>
            <a:r>
              <a:rPr lang="en-US" dirty="0"/>
              <a:t>Then, response generation – tries to come up with appropriate response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is generated as text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Finally, TTS reads it out for you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also works really well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The main problem now is with the two parts in the middle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They’re actually very hard to do</a:t>
            </a:r>
          </a:p>
        </p:txBody>
      </p:sp>
    </p:spTree>
    <p:extLst>
      <p:ext uri="{BB962C8B-B14F-4D97-AF65-F5344CB8AC3E}">
        <p14:creationId xmlns:p14="http://schemas.microsoft.com/office/powerpoint/2010/main" val="320820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let’s look at a few examples where the devices fail.</a:t>
            </a:r>
          </a:p>
          <a:p>
            <a:endParaRPr lang="en-US" dirty="0"/>
          </a:p>
          <a:p>
            <a:r>
              <a:rPr lang="en-US" dirty="0"/>
              <a:t>You will also see some snippets of short dialogues – and you can see that the devices actually stay on topic.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8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961901" y="3785246"/>
            <a:ext cx="69555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185C5"/>
              </a:buClr>
              <a:buSzPct val="100000"/>
              <a:defRPr sz="4800" b="0" i="0">
                <a:solidFill>
                  <a:srgbClr val="2185C5"/>
                </a:solidFill>
                <a:latin typeface="Palanquin Dark Medium" panose="020B0604020203020204" pitchFamily="34" charset="0"/>
                <a:cs typeface="Palanquin Dark Medium" panose="020B0604020203020204" pitchFamily="34" charset="0"/>
              </a:defRPr>
            </a:lvl1pPr>
            <a:lvl2pPr lvl="1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2pPr>
            <a:lvl3pPr lvl="2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3pPr>
            <a:lvl4pPr lvl="3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4pPr>
            <a:lvl5pPr lvl="4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5pPr>
            <a:lvl6pPr lvl="5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6pPr>
            <a:lvl7pPr lvl="6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7pPr>
            <a:lvl8pPr lvl="7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8pPr>
            <a:lvl9pPr lvl="8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Shape 10"/>
          <p:cNvSpPr/>
          <p:nvPr/>
        </p:nvSpPr>
        <p:spPr>
          <a:xfrm>
            <a:off x="7917661" y="3377551"/>
            <a:ext cx="9624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1" name="Shape 11"/>
          <p:cNvSpPr/>
          <p:nvPr/>
        </p:nvSpPr>
        <p:spPr>
          <a:xfrm>
            <a:off x="8879813" y="3377551"/>
            <a:ext cx="9624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2" name="Shape 12"/>
          <p:cNvSpPr/>
          <p:nvPr/>
        </p:nvSpPr>
        <p:spPr>
          <a:xfrm>
            <a:off x="-1" y="3377551"/>
            <a:ext cx="9624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3" name="Shape 13"/>
          <p:cNvSpPr/>
          <p:nvPr/>
        </p:nvSpPr>
        <p:spPr>
          <a:xfrm>
            <a:off x="961899" y="3377551"/>
            <a:ext cx="6955599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0"/>
            <a:ext cx="12192000" cy="53238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4800" b="0" i="0">
                <a:solidFill>
                  <a:srgbClr val="FFFFFF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0" i="0">
                <a:solidFill>
                  <a:srgbClr val="FFFFF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8" name="Shape 18"/>
          <p:cNvSpPr/>
          <p:nvPr/>
        </p:nvSpPr>
        <p:spPr>
          <a:xfrm>
            <a:off x="4063604" y="5323801"/>
            <a:ext cx="40636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9" name="Shape 19"/>
          <p:cNvSpPr/>
          <p:nvPr/>
        </p:nvSpPr>
        <p:spPr>
          <a:xfrm>
            <a:off x="8128360" y="5323801"/>
            <a:ext cx="40636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0" name="Shape 20"/>
          <p:cNvSpPr/>
          <p:nvPr/>
        </p:nvSpPr>
        <p:spPr>
          <a:xfrm>
            <a:off x="1" y="5323801"/>
            <a:ext cx="40636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91600" y="274650"/>
            <a:ext cx="9808488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 b="0" i="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1" name="Shape 31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2" name="Shape 32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3" name="Shape 33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4" name="Shape 34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91600" y="1867486"/>
            <a:ext cx="9808488" cy="4400149"/>
          </a:xfrm>
        </p:spPr>
        <p:txBody>
          <a:bodyPr/>
          <a:lstStyle>
            <a:lvl1pPr marL="227013" indent="-227013">
              <a:defRPr b="0" i="0">
                <a:latin typeface="+mn-lt"/>
              </a:defRPr>
            </a:lvl1pPr>
            <a:lvl2pPr marL="687388" indent="-225425">
              <a:buFont typeface="Courier New" panose="02070309020205020404" pitchFamily="49" charset="0"/>
              <a:buChar char="o"/>
              <a:defRPr b="0" i="0"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2200" b="0" i="0">
                <a:latin typeface="+mn-lt"/>
              </a:defRPr>
            </a:lvl3pPr>
            <a:lvl4pPr marL="1662113" indent="-285750">
              <a:buFont typeface="Source Sans Pro" panose="020B0503030403020204" pitchFamily="34" charset="0"/>
              <a:buChar char="-"/>
              <a:defRPr b="0" i="0">
                <a:latin typeface="+mn-lt"/>
              </a:defRPr>
            </a:lvl4pPr>
            <a:lvl5pPr marL="2114550" indent="-285750">
              <a:buFont typeface="Source Sans Pro" panose="020B0503030403020204" pitchFamily="34" charset="0"/>
              <a:buChar char="-"/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1191600" y="6199950"/>
            <a:ext cx="9808488" cy="4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360"/>
              </a:spcBef>
              <a:buClr>
                <a:srgbClr val="2185C5"/>
              </a:buClr>
              <a:buSzPct val="100000"/>
              <a:buNone/>
              <a:defRPr sz="1400" b="0" i="0">
                <a:solidFill>
                  <a:srgbClr val="2185C5"/>
                </a:solidFill>
                <a:latin typeface="+mn-lt"/>
              </a:defRPr>
            </a:lvl1pPr>
          </a:lstStyle>
          <a:p>
            <a:endParaRPr dirty="0"/>
          </a:p>
        </p:txBody>
      </p:sp>
      <p:sp>
        <p:nvSpPr>
          <p:cNvPr id="60" name="Shape 60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61" name="Shape 61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62" name="Shape 62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63" name="Shape 63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91599" y="380736"/>
            <a:ext cx="9789910" cy="9308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91599" y="1831451"/>
            <a:ext cx="9789909" cy="473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77480"/>
              </a:buClr>
              <a:buSzPct val="100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Palanquin Dark Medium" panose="020B0604020203020204" pitchFamily="34" charset="0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6.png"/><Relationship Id="rId1" Type="http://schemas.openxmlformats.org/officeDocument/2006/relationships/tags" Target="../tags/tag3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tags" Target="../tags/tag50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17" Type="http://schemas.openxmlformats.org/officeDocument/2006/relationships/image" Target="../media/image35.png"/><Relationship Id="rId2" Type="http://schemas.openxmlformats.org/officeDocument/2006/relationships/video" Target="../media/media4.mp4"/><Relationship Id="rId16" Type="http://schemas.openxmlformats.org/officeDocument/2006/relationships/notesSlide" Target="../notesSlides/notesSlide15.xml"/><Relationship Id="rId1" Type="http://schemas.microsoft.com/office/2007/relationships/media" Target="../media/media4.mp4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5" Type="http://schemas.openxmlformats.org/officeDocument/2006/relationships/tags" Target="../tags/tag42.xml"/><Relationship Id="rId15" Type="http://schemas.openxmlformats.org/officeDocument/2006/relationships/slideLayout" Target="../slideLayouts/slideLayout4.xml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tags" Target="../tags/tag5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notesSlide" Target="../notesSlides/notesSlide5.xml"/><Relationship Id="rId1" Type="http://schemas.microsoft.com/office/2007/relationships/media" Target="../media/media1.mp4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4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1" Type="http://schemas.microsoft.com/office/2007/relationships/media" Target="../media/media2.mp4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notesSlide" Target="../notesSlides/notesSlide9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slideLayout" Target="../slideLayouts/slideLayout4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2245426" y="3785246"/>
            <a:ext cx="5216699" cy="154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/>
              <a:t>Home </a:t>
            </a:r>
            <a:r>
              <a:rPr lang="en-US" dirty="0">
                <a:solidFill>
                  <a:srgbClr val="FF9715"/>
                </a:solidFill>
              </a:rPr>
              <a:t>Intelligent? </a:t>
            </a:r>
            <a:r>
              <a:rPr lang="en-US" dirty="0"/>
              <a:t>Assistants</a:t>
            </a:r>
            <a:endParaRPr lang="en" dirty="0"/>
          </a:p>
        </p:txBody>
      </p:sp>
      <p:sp>
        <p:nvSpPr>
          <p:cNvPr id="2" name="TextBox 1"/>
          <p:cNvSpPr txBox="1"/>
          <p:nvPr/>
        </p:nvSpPr>
        <p:spPr>
          <a:xfrm>
            <a:off x="8409500" y="4931636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677480"/>
                </a:solidFill>
                <a:latin typeface="+mn-lt"/>
              </a:rPr>
              <a:t>Ondřej</a:t>
            </a:r>
            <a:r>
              <a:rPr lang="en-US" sz="2000" dirty="0">
                <a:solidFill>
                  <a:srgbClr val="67748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677480"/>
                </a:solidFill>
                <a:latin typeface="+mn-lt"/>
              </a:rPr>
              <a:t>Dušek</a:t>
            </a:r>
            <a:endParaRPr lang="en-US" sz="2000" dirty="0">
              <a:solidFill>
                <a:srgbClr val="67748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869" y="325120"/>
            <a:ext cx="1820562" cy="909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5"/>
    </mc:Choice>
    <mc:Fallback xmlns="">
      <p:transition spd="slow" advTm="1822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Assistants’ limits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Mainly in understanding &amp; responding</a:t>
            </a:r>
          </a:p>
          <a:p>
            <a:pPr lvl="1"/>
            <a:r>
              <a:rPr lang="en-US" dirty="0"/>
              <a:t>so far, predefined tasks only</a:t>
            </a:r>
          </a:p>
          <a:p>
            <a:pPr lvl="1"/>
            <a:r>
              <a:rPr lang="en-US" dirty="0"/>
              <a:t>language is hard!</a:t>
            </a:r>
          </a:p>
          <a:p>
            <a:r>
              <a:rPr lang="en-US" dirty="0"/>
              <a:t>Don’t improve unless a programmer steps in</a:t>
            </a:r>
          </a:p>
          <a:p>
            <a:endParaRPr lang="en-US" dirty="0"/>
          </a:p>
          <a:p>
            <a:r>
              <a:rPr lang="en-US" dirty="0"/>
              <a:t>… even so, they’re very useful</a:t>
            </a:r>
          </a:p>
          <a:p>
            <a:pPr lvl="1"/>
            <a:r>
              <a:rPr lang="en-US" dirty="0"/>
              <a:t>the predefined tasks are many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463254" y="278268"/>
            <a:ext cx="2878528" cy="1991714"/>
            <a:chOff x="8471993" y="1161061"/>
            <a:chExt cx="2878528" cy="19917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1993" y="1161061"/>
              <a:ext cx="963014" cy="96301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5007" y="1161061"/>
              <a:ext cx="933450" cy="9334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8021" y="1161061"/>
              <a:ext cx="952500" cy="952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1993" y="2200275"/>
              <a:ext cx="952500" cy="952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5521" y="2200275"/>
              <a:ext cx="952500" cy="9525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98021" y="2200275"/>
              <a:ext cx="952500" cy="9525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6587818" y="5114028"/>
            <a:ext cx="4781753" cy="990600"/>
            <a:chOff x="6630186" y="4875903"/>
            <a:chExt cx="4781753" cy="9906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30186" y="4914003"/>
              <a:ext cx="952500" cy="9525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82686" y="4894953"/>
              <a:ext cx="971550" cy="9715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54236" y="4952103"/>
              <a:ext cx="914400" cy="9144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68636" y="4894953"/>
              <a:ext cx="952500" cy="9525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440389" y="4875903"/>
              <a:ext cx="971550" cy="971550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31018" y="2950864"/>
            <a:ext cx="1143000" cy="11430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979153" y="3428103"/>
            <a:ext cx="4253831" cy="1143000"/>
            <a:chOff x="1007478" y="3783974"/>
            <a:chExt cx="4253831" cy="11430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18309" y="3783974"/>
              <a:ext cx="1143000" cy="1143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07478" y="3932210"/>
              <a:ext cx="846528" cy="846528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800225" y="4093864"/>
              <a:ext cx="30492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165A91"/>
                  </a:solidFill>
                  <a:latin typeface="+mn-lt"/>
                </a:rPr>
                <a:t>They saw her duck.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14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56"/>
    </mc:Choice>
    <mc:Fallback xmlns="">
      <p:transition spd="slow" advTm="5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do we go from here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Research in Intelligent Assistants</a:t>
            </a:r>
          </a:p>
        </p:txBody>
      </p:sp>
    </p:spTree>
    <p:extLst>
      <p:ext uri="{BB962C8B-B14F-4D97-AF65-F5344CB8AC3E}">
        <p14:creationId xmlns:p14="http://schemas.microsoft.com/office/powerpoint/2010/main" val="115805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5"/>
    </mc:Choice>
    <mc:Fallback xmlns="">
      <p:transition spd="slow" advTm="2740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assistants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191600" y="1619836"/>
            <a:ext cx="9808488" cy="4400149"/>
          </a:xfrm>
        </p:spPr>
        <p:txBody>
          <a:bodyPr/>
          <a:lstStyle/>
          <a:p>
            <a:r>
              <a:rPr lang="en-US" dirty="0"/>
              <a:t>Companions</a:t>
            </a:r>
          </a:p>
          <a:p>
            <a:pPr lvl="1"/>
            <a:r>
              <a:rPr lang="en-US" dirty="0"/>
              <a:t>beyond predefined tasks – chat on any topic</a:t>
            </a:r>
          </a:p>
          <a:p>
            <a:pPr lvl="1"/>
            <a:r>
              <a:rPr lang="en-US" dirty="0"/>
              <a:t>“chatbots” – more intelligent robots?</a:t>
            </a:r>
          </a:p>
          <a:p>
            <a:pPr lvl="2"/>
            <a:r>
              <a:rPr lang="en-US" dirty="0"/>
              <a:t>information</a:t>
            </a:r>
          </a:p>
          <a:p>
            <a:pPr lvl="2"/>
            <a:r>
              <a:rPr lang="en-US" dirty="0"/>
              <a:t>advice</a:t>
            </a:r>
          </a:p>
          <a:p>
            <a:pPr lvl="2"/>
            <a:r>
              <a:rPr lang="en-US" dirty="0"/>
              <a:t>company</a:t>
            </a:r>
          </a:p>
          <a:p>
            <a:pPr lvl="2"/>
            <a:endParaRPr lang="en-US" dirty="0"/>
          </a:p>
          <a:p>
            <a:r>
              <a:rPr lang="en-US" dirty="0"/>
              <a:t>Chatbots are not new…</a:t>
            </a:r>
          </a:p>
          <a:p>
            <a:pPr lvl="1"/>
            <a:r>
              <a:rPr lang="en-US" dirty="0"/>
              <a:t>but limited</a:t>
            </a:r>
          </a:p>
          <a:p>
            <a:pPr lvl="1"/>
            <a:r>
              <a:rPr lang="en-US" dirty="0"/>
              <a:t>don’t really understand</a:t>
            </a:r>
          </a:p>
          <a:p>
            <a:pPr lvl="1"/>
            <a:r>
              <a:rPr lang="en-US" dirty="0"/>
              <a:t>can pretend very well</a:t>
            </a:r>
          </a:p>
          <a:p>
            <a:pPr lvl="1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971388" y="3367658"/>
            <a:ext cx="1028700" cy="71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024" y="3114674"/>
            <a:ext cx="5903895" cy="3838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grpSp>
        <p:nvGrpSpPr>
          <p:cNvPr id="17" name="Group 16"/>
          <p:cNvGrpSpPr/>
          <p:nvPr/>
        </p:nvGrpSpPr>
        <p:grpSpPr>
          <a:xfrm>
            <a:off x="8028288" y="1277122"/>
            <a:ext cx="2286000" cy="1403671"/>
            <a:chOff x="8714088" y="686572"/>
            <a:chExt cx="2286000" cy="14036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57088" y="947243"/>
              <a:ext cx="1143000" cy="1143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40667" y="686572"/>
              <a:ext cx="632842" cy="63284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4088" y="982773"/>
              <a:ext cx="1049037" cy="104903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560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60"/>
    </mc:Choice>
    <mc:Fallback xmlns="">
      <p:transition spd="slow" advTm="80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Author: </a:t>
            </a:r>
            <a:r>
              <a:rPr lang="en-US" dirty="0" err="1"/>
              <a:t>CornellCCSL</a:t>
            </a:r>
            <a:r>
              <a:rPr lang="en-US" dirty="0"/>
              <a:t>, Source: https://www.youtube.com/watch?v=WnzlbyTZsQY</a:t>
            </a:r>
          </a:p>
        </p:txBody>
      </p:sp>
      <p:pic>
        <p:nvPicPr>
          <p:cNvPr id="2" name="t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600" y="686118"/>
            <a:ext cx="9802367" cy="55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02"/>
    </mc:Choice>
    <mc:Fallback xmlns="">
      <p:transition spd="slow" advTm="4810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342" objId="2"/>
        <p14:triggerEvt type="onClick" time="15342" objId="2"/>
        <p14:stopEvt time="36433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Going on really fast</a:t>
            </a:r>
          </a:p>
          <a:p>
            <a:pPr lvl="1"/>
            <a:r>
              <a:rPr lang="en-US" dirty="0"/>
              <a:t>e.g., Amazon Alexa Prize</a:t>
            </a:r>
          </a:p>
          <a:p>
            <a:pPr lvl="1"/>
            <a:r>
              <a:rPr lang="en-US" dirty="0"/>
              <a:t>Heriot-Watt is in it, too!</a:t>
            </a:r>
          </a:p>
          <a:p>
            <a:pPr lvl="1"/>
            <a:endParaRPr lang="en-US" dirty="0"/>
          </a:p>
          <a:p>
            <a:r>
              <a:rPr lang="en-US" dirty="0"/>
              <a:t>Machine learning</a:t>
            </a:r>
          </a:p>
          <a:p>
            <a:pPr lvl="1"/>
            <a:r>
              <a:rPr lang="en-US" dirty="0"/>
              <a:t>learning to understand and reply from loads of texts</a:t>
            </a:r>
          </a:p>
          <a:p>
            <a:pPr lvl="2"/>
            <a:r>
              <a:rPr lang="en-US" dirty="0"/>
              <a:t>what texts?</a:t>
            </a:r>
          </a:p>
          <a:p>
            <a:pPr lvl="1"/>
            <a:r>
              <a:rPr lang="en-US" dirty="0"/>
              <a:t>learning directly from the user</a:t>
            </a:r>
          </a:p>
          <a:p>
            <a:pPr lvl="2"/>
            <a:r>
              <a:rPr lang="en-US" dirty="0"/>
              <a:t>what users?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734" y="846150"/>
            <a:ext cx="6410266" cy="561227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906162" y="846150"/>
            <a:ext cx="3285838" cy="616662"/>
            <a:chOff x="8906162" y="846150"/>
            <a:chExt cx="3285838" cy="616662"/>
          </a:xfrm>
        </p:grpSpPr>
        <p:sp>
          <p:nvSpPr>
            <p:cNvPr id="6" name="Rectangle 5"/>
            <p:cNvSpPr/>
            <p:nvPr/>
          </p:nvSpPr>
          <p:spPr>
            <a:xfrm>
              <a:off x="8906162" y="846150"/>
              <a:ext cx="3285838" cy="616662"/>
            </a:xfrm>
            <a:prstGeom prst="rect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86867" y="969956"/>
              <a:ext cx="3109912" cy="336259"/>
            </a:xfrm>
            <a:prstGeom prst="rect">
              <a:avLst/>
            </a:prstGeom>
          </p:spPr>
        </p:pic>
      </p:grpSp>
      <p:pic>
        <p:nvPicPr>
          <p:cNvPr id="8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67" y="1306215"/>
            <a:ext cx="6096000" cy="2331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0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17"/>
    </mc:Choice>
    <mc:Fallback xmlns="">
      <p:transition spd="slow" advTm="13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version of our Alexa Prize Chatbot (highly experimental!)</a:t>
            </a:r>
          </a:p>
        </p:txBody>
      </p:sp>
      <p:pic>
        <p:nvPicPr>
          <p:cNvPr id="2" name="chatbot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hatbot00:00:00.0" time="0"/>
                    <p14:bmk name="chatbot00:00:02.4" time="2488"/>
                    <p14:bmk name="chatbot00:00:03.3" time="3380"/>
                    <p14:bmk name="chatbot00:00:05.0" time="5010"/>
                    <p14:bmk name="chatbot00:00:06.7" time="6789"/>
                    <p14:bmk name="chatbot00:00:08.3" time="8389"/>
                    <p14:bmk name="chatbot00:00:10.5" time="10519"/>
                    <p14:bmk name="chatbot00:00:12.0" time="12079"/>
                    <p14:bmk name="chatbot00:00:15.1" time="15179"/>
                    <p14:bmk name="chatbot00:00:18.1" time="18179"/>
                    <p14:bmk name="chatbot00:00:21.1" time="21109"/>
                    <p14:bmk name="chatbot00:00:23.5" time="23519"/>
                    <p14:bmk name="chatbot00:00:24.8" time="24897"/>
                    <p14:bmk name="chatbot00:00:25.8" time="25857"/>
                    <p14:bmk name="chatbot00:00:28.3" time="28367"/>
                    <p14:bmk name="chatbot00:00:29.5" time="29517"/>
                    <p14:bmk name="chatbot00:00:31.5" time="31587"/>
                    <p14:bmk name="chatbot00:00:33.1" time="33177"/>
                    <p14:bmk name="chatbot00:00:34.8" time="34825"/>
                    <p14:bmk name="chatbot00:00:37.5" time="37541"/>
                  </p14:bmkLst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7720" y="578078"/>
            <a:ext cx="9802368" cy="5513832"/>
          </a:xfrm>
          <a:prstGeom prst="rect">
            <a:avLst/>
          </a:prstGeom>
        </p:spPr>
      </p:pic>
      <p:sp>
        <p:nvSpPr>
          <p:cNvPr id="5" name="chatbotHowareyou?00:00:00.0-00:00:02.4"/>
          <p:cNvSpPr txBox="1"/>
          <p:nvPr>
            <p:custDataLst>
              <p:tags r:id="rId4"/>
            </p:custDataLst>
          </p:nvPr>
        </p:nvSpPr>
        <p:spPr>
          <a:xfrm>
            <a:off x="1197720" y="563471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How are you?</a:t>
            </a:r>
          </a:p>
        </p:txBody>
      </p:sp>
      <p:sp>
        <p:nvSpPr>
          <p:cNvPr id="6" name="chatbotGreat,thanks!00:00:03.3-00:00:05.0"/>
          <p:cNvSpPr txBox="1"/>
          <p:nvPr>
            <p:custDataLst>
              <p:tags r:id="rId5"/>
            </p:custDataLst>
          </p:nvPr>
        </p:nvSpPr>
        <p:spPr>
          <a:xfrm>
            <a:off x="1197720" y="563471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Great, thanks!</a:t>
            </a:r>
          </a:p>
        </p:txBody>
      </p:sp>
      <p:sp>
        <p:nvSpPr>
          <p:cNvPr id="7" name="chatbotDoyoulike00:00:06.7-00:00:08.3"/>
          <p:cNvSpPr txBox="1"/>
          <p:nvPr>
            <p:custDataLst>
              <p:tags r:id="rId6"/>
            </p:custDataLst>
          </p:nvPr>
        </p:nvSpPr>
        <p:spPr>
          <a:xfrm>
            <a:off x="1197720" y="563471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Do you like music?</a:t>
            </a:r>
          </a:p>
        </p:txBody>
      </p:sp>
      <p:sp>
        <p:nvSpPr>
          <p:cNvPr id="8" name="chatbotIenjoyclassic00:00:10.5-00:00:12.0"/>
          <p:cNvSpPr txBox="1"/>
          <p:nvPr>
            <p:custDataLst>
              <p:tags r:id="rId7"/>
            </p:custDataLst>
          </p:nvPr>
        </p:nvSpPr>
        <p:spPr>
          <a:xfrm>
            <a:off x="1197720" y="563471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I enjoy classic rock,</a:t>
            </a:r>
          </a:p>
        </p:txBody>
      </p:sp>
      <p:sp>
        <p:nvSpPr>
          <p:cNvPr id="9" name="chatbotbutsometimesI00:00:12.0-00:00:15.1"/>
          <p:cNvSpPr txBox="1"/>
          <p:nvPr>
            <p:custDataLst>
              <p:tags r:id="rId8"/>
            </p:custDataLst>
          </p:nvPr>
        </p:nvSpPr>
        <p:spPr>
          <a:xfrm>
            <a:off x="1197720" y="563471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but sometimes I like electricity buzzing sounds as well.</a:t>
            </a:r>
          </a:p>
        </p:txBody>
      </p:sp>
      <p:sp>
        <p:nvSpPr>
          <p:cNvPr id="10" name="chatbotWhatbandsdo00:00:15.1-00:00:18.1"/>
          <p:cNvSpPr txBox="1"/>
          <p:nvPr>
            <p:custDataLst>
              <p:tags r:id="rId9"/>
            </p:custDataLst>
          </p:nvPr>
        </p:nvSpPr>
        <p:spPr>
          <a:xfrm>
            <a:off x="1197720" y="563471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What bands do you like?</a:t>
            </a:r>
          </a:p>
        </p:txBody>
      </p:sp>
      <p:sp>
        <p:nvSpPr>
          <p:cNvPr id="11" name="chatbotAnyway,whatdo00:00:21.1-00:00:23.5"/>
          <p:cNvSpPr txBox="1"/>
          <p:nvPr>
            <p:custDataLst>
              <p:tags r:id="rId10"/>
            </p:custDataLst>
          </p:nvPr>
        </p:nvSpPr>
        <p:spPr>
          <a:xfrm>
            <a:off x="1197720" y="563471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Anyway, what do you like to do in your spare time?</a:t>
            </a:r>
          </a:p>
        </p:txBody>
      </p:sp>
      <p:sp>
        <p:nvSpPr>
          <p:cNvPr id="12" name="chatbotIliketo00:00:24.8-00:00:25.8"/>
          <p:cNvSpPr txBox="1"/>
          <p:nvPr>
            <p:custDataLst>
              <p:tags r:id="rId11"/>
            </p:custDataLst>
          </p:nvPr>
        </p:nvSpPr>
        <p:spPr>
          <a:xfrm>
            <a:off x="1197720" y="563471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I like to read.</a:t>
            </a:r>
          </a:p>
        </p:txBody>
      </p:sp>
      <p:sp>
        <p:nvSpPr>
          <p:cNvPr id="13" name="chatbotDoyouthink00:00:28.3-00:00:29.5"/>
          <p:cNvSpPr txBox="1"/>
          <p:nvPr>
            <p:custDataLst>
              <p:tags r:id="rId12"/>
            </p:custDataLst>
          </p:nvPr>
        </p:nvSpPr>
        <p:spPr>
          <a:xfrm>
            <a:off x="1197720" y="563471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Do you think that I would like, too?</a:t>
            </a:r>
          </a:p>
        </p:txBody>
      </p:sp>
      <p:sp>
        <p:nvSpPr>
          <p:cNvPr id="14" name="chatbotIdon'tknow,00:00:31.5-00:00:33.1"/>
          <p:cNvSpPr txBox="1"/>
          <p:nvPr>
            <p:custDataLst>
              <p:tags r:id="rId13"/>
            </p:custDataLst>
          </p:nvPr>
        </p:nvSpPr>
        <p:spPr>
          <a:xfrm>
            <a:off x="1197720" y="563471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I don't know, maybe?</a:t>
            </a:r>
          </a:p>
        </p:txBody>
      </p:sp>
      <p:sp>
        <p:nvSpPr>
          <p:cNvPr id="15" name="chatbotDon'tworry,our00:00:34.8-00:00:37.5"/>
          <p:cNvSpPr txBox="1"/>
          <p:nvPr>
            <p:custDataLst>
              <p:tags r:id="rId14"/>
            </p:custDataLst>
          </p:nvPr>
        </p:nvSpPr>
        <p:spPr>
          <a:xfrm>
            <a:off x="1197720" y="563471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Don't worry, our conversation is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12643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39"/>
    </mc:Choice>
    <mc:Fallback xmlns="">
      <p:transition spd="slow" advTm="56139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00.0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0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02.4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03.3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05.0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06.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08.3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10.5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12.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15.1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18.1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21.1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23.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24.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25.8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28.3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29.5"/>
                      </p:tgtEl>
                    </p:cond>
                  </p:nextCondLst>
                </p:seq>
                <p:seq concurrent="1" nextAc="seek">
                  <p:cTn id="110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31.5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3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33.1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34.8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hatbot00:00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hatbot00:00:37.5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</p:timing>
    </mc:Fallback>
  </mc:AlternateContent>
  <p:extLst mod="1">
    <p:ext uri="{E180D4A7-C9FB-4DFB-919C-405C955672EB}">
      <p14:showEvtLst xmlns:p14="http://schemas.microsoft.com/office/powerpoint/2010/main">
        <p14:playEvt time="10958" objId="2"/>
        <p14:triggerEvt type="onClick" time="10958" objId="2"/>
        <p14:stopEvt time="50645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Intelligent assistants are…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91600" y="1810336"/>
            <a:ext cx="9808488" cy="4400149"/>
          </a:xfrm>
        </p:spPr>
        <p:txBody>
          <a:bodyPr/>
          <a:lstStyle/>
          <a:p>
            <a:r>
              <a:rPr lang="en-US" dirty="0"/>
              <a:t>More than voice recognition</a:t>
            </a:r>
          </a:p>
          <a:p>
            <a:r>
              <a:rPr lang="en-US" dirty="0"/>
              <a:t>Maybe robots</a:t>
            </a:r>
          </a:p>
          <a:p>
            <a:r>
              <a:rPr lang="en-US" dirty="0"/>
              <a:t>Not very intelligent (yet)</a:t>
            </a:r>
          </a:p>
          <a:p>
            <a:pPr lvl="1"/>
            <a:r>
              <a:rPr lang="en-US" dirty="0"/>
              <a:t>can hear you</a:t>
            </a:r>
          </a:p>
          <a:p>
            <a:pPr lvl="1"/>
            <a:r>
              <a:rPr lang="en-US" dirty="0"/>
              <a:t>can talk back</a:t>
            </a:r>
          </a:p>
          <a:p>
            <a:pPr lvl="1"/>
            <a:r>
              <a:rPr lang="en-US" dirty="0"/>
              <a:t>don’t </a:t>
            </a:r>
            <a:r>
              <a:rPr lang="en-US" b="1" i="1" dirty="0"/>
              <a:t>really</a:t>
            </a:r>
            <a:r>
              <a:rPr lang="en-US" dirty="0"/>
              <a:t> understand</a:t>
            </a:r>
            <a:r>
              <a:rPr lang="en-US" dirty="0">
                <a:solidFill>
                  <a:schemeClr val="bg1"/>
                </a:solidFill>
              </a:rPr>
              <a:t> (yet)</a:t>
            </a:r>
          </a:p>
          <a:p>
            <a:r>
              <a:rPr lang="en-US" dirty="0"/>
              <a:t>Improving!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143" y="1810721"/>
            <a:ext cx="3718364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698" y="1810336"/>
            <a:ext cx="751048" cy="751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5096" y="2630128"/>
            <a:ext cx="897292" cy="8972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460363" y="3484759"/>
            <a:ext cx="1169162" cy="1011042"/>
            <a:chOff x="6229350" y="4493456"/>
            <a:chExt cx="1552575" cy="12001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2146" y="4493456"/>
              <a:ext cx="1200152" cy="1200150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H="1">
              <a:off x="6229350" y="4562475"/>
              <a:ext cx="1552575" cy="1057275"/>
            </a:xfrm>
            <a:prstGeom prst="line">
              <a:avLst/>
            </a:prstGeom>
            <a:ln>
              <a:solidFill>
                <a:srgbClr val="F20253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cxnSpLocks/>
            </p:cNvCxnSpPr>
            <p:nvPr/>
          </p:nvCxnSpPr>
          <p:spPr>
            <a:xfrm>
              <a:off x="6229350" y="4599403"/>
              <a:ext cx="1552575" cy="1057275"/>
            </a:xfrm>
            <a:prstGeom prst="line">
              <a:avLst/>
            </a:prstGeom>
            <a:ln>
              <a:solidFill>
                <a:srgbClr val="F20253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0365" y="4652969"/>
            <a:ext cx="804855" cy="804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37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93"/>
    </mc:Choice>
    <mc:Fallback xmlns="">
      <p:transition spd="slow" advTm="53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are they?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Are Intelligent Home Assistants robots?</a:t>
            </a:r>
          </a:p>
        </p:txBody>
      </p:sp>
    </p:spTree>
    <p:extLst>
      <p:ext uri="{BB962C8B-B14F-4D97-AF65-F5344CB8AC3E}">
        <p14:creationId xmlns:p14="http://schemas.microsoft.com/office/powerpoint/2010/main" val="27334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5"/>
    </mc:Choice>
    <mc:Fallback xmlns="">
      <p:transition spd="slow" advTm="1200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675" y="87289"/>
            <a:ext cx="4000500" cy="26607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most probably know them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 you have a smartphone?</a:t>
            </a:r>
          </a:p>
          <a:p>
            <a:pPr lvl="1"/>
            <a:r>
              <a:rPr lang="en-US" dirty="0"/>
              <a:t>Google Now/Google Assistant</a:t>
            </a:r>
          </a:p>
          <a:p>
            <a:pPr lvl="1"/>
            <a:r>
              <a:rPr lang="en-US" dirty="0"/>
              <a:t>Apple Siri</a:t>
            </a:r>
          </a:p>
          <a:p>
            <a:pPr lvl="1"/>
            <a:r>
              <a:rPr lang="en-US" dirty="0"/>
              <a:t>Microsoft Cortana</a:t>
            </a:r>
          </a:p>
          <a:p>
            <a:pPr marL="461963" lvl="1" indent="0">
              <a:buNone/>
            </a:pPr>
            <a:r>
              <a:rPr lang="en-US" dirty="0"/>
              <a:t>...</a:t>
            </a:r>
          </a:p>
          <a:p>
            <a:pPr marL="461963" lvl="1" indent="0">
              <a:buNone/>
            </a:pPr>
            <a:endParaRPr lang="en-US" dirty="0"/>
          </a:p>
          <a:p>
            <a:r>
              <a:rPr lang="en-US" dirty="0"/>
              <a:t>Do you have a smart home device?</a:t>
            </a:r>
          </a:p>
          <a:p>
            <a:pPr lvl="1"/>
            <a:r>
              <a:rPr lang="en-US" dirty="0"/>
              <a:t>Amazon Alexa</a:t>
            </a:r>
          </a:p>
          <a:p>
            <a:pPr lvl="1"/>
            <a:r>
              <a:rPr lang="en-US" dirty="0"/>
              <a:t>Google Home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373" y="2295525"/>
            <a:ext cx="4274854" cy="308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577" y="3766041"/>
            <a:ext cx="3867148" cy="2575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8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82"/>
    </mc:Choice>
    <mc:Fallback xmlns="">
      <p:transition spd="slow" advTm="7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600" y="3029196"/>
            <a:ext cx="7686675" cy="3688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they really robots?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91600" y="1867486"/>
            <a:ext cx="9808488" cy="4400149"/>
          </a:xfrm>
        </p:spPr>
        <p:txBody>
          <a:bodyPr/>
          <a:lstStyle/>
          <a:p>
            <a:r>
              <a:rPr lang="en-US" dirty="0"/>
              <a:t>Depends on how you look at it…</a:t>
            </a:r>
          </a:p>
          <a:p>
            <a:pPr lvl="1"/>
            <a:r>
              <a:rPr lang="en-US" dirty="0"/>
              <a:t>do robots have to have a body?</a:t>
            </a:r>
          </a:p>
          <a:p>
            <a:pPr lvl="1"/>
            <a:r>
              <a:rPr lang="en-US" dirty="0"/>
              <a:t>can’t your phone/house be a robot?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They hear you &amp; respond</a:t>
            </a:r>
          </a:p>
          <a:p>
            <a:pPr lvl="1"/>
            <a:r>
              <a:rPr lang="en-US" dirty="0"/>
              <a:t>very robot-like</a:t>
            </a:r>
          </a:p>
          <a:p>
            <a:r>
              <a:rPr lang="en-US" dirty="0"/>
              <a:t>But aren’t they just voice computer interfaces?</a:t>
            </a:r>
          </a:p>
          <a:p>
            <a:pPr lvl="1"/>
            <a:r>
              <a:rPr lang="en-US" dirty="0"/>
              <a:t>like a keyboard?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124200" y="3496060"/>
            <a:ext cx="4114644" cy="1143000"/>
            <a:chOff x="3124200" y="3496060"/>
            <a:chExt cx="4114644" cy="1143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4200" y="3496060"/>
              <a:ext cx="1143000" cy="1143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8125" y="3496060"/>
              <a:ext cx="1143000" cy="1143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5844" y="3496060"/>
              <a:ext cx="1143000" cy="1143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442948" y="3775172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20253"/>
                  </a:solidFill>
                  <a:latin typeface="+mn-lt"/>
                </a:rPr>
                <a:t>=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844" y="3496060"/>
            <a:ext cx="1143000" cy="1143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869" y="4920332"/>
            <a:ext cx="1143000" cy="114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8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17"/>
    </mc:Choice>
    <mc:Fallback xmlns="">
      <p:transition spd="slow" advTm="10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Now / Amazon Alexa</a:t>
            </a:r>
          </a:p>
        </p:txBody>
      </p:sp>
      <p:pic>
        <p:nvPicPr>
          <p:cNvPr id="5" name="good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good00:00:00.0" time="0"/>
                    <p14:bmk name="good00:00:02.3" time="2340"/>
                    <p14:bmk name="good00:00:06.3" time="6317"/>
                    <p14:bmk name="good00:00:09.1" time="9167"/>
                    <p14:bmk name="good00:00:11.5" time="11520"/>
                    <p14:bmk name="good00:00:11.6" time="11621"/>
                    <p14:bmk name="good00:00:14.0" time="14071"/>
                    <p14:bmk name="good00:00:14.7" time="14731"/>
                    <p14:bmk name="good00:00:19.5" time="19508"/>
                    <p14:bmk name="good00:00:21.8" time="21828"/>
                    <p14:bmk name="good00:00:22.7" time="22794"/>
                    <p14:bmk name="good00:00:25.9" time="25914"/>
                    <p14:bmk name="good00:00:26.7" time="26754"/>
                    <p14:bmk name="good00:00:30.7" time="30724"/>
                    <p14:bmk name="good00:00:31.5" time="31568"/>
                    <p14:bmk name="good00:00:33.9" time="33988"/>
                    <p14:bmk name="good00:00:35.7" time="35788"/>
                    <p14:bmk name="good00:00:37.6" time="37628"/>
                    <p14:bmk name="good00:00:38.5" time="38500"/>
                    <p14:bmk name="good00:00:40.9" time="40988"/>
                  </p14:bmkLst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7720" y="686118"/>
            <a:ext cx="9802368" cy="5513832"/>
          </a:xfrm>
          <a:prstGeom prst="rect">
            <a:avLst/>
          </a:prstGeom>
        </p:spPr>
      </p:pic>
      <p:sp>
        <p:nvSpPr>
          <p:cNvPr id="3" name="goodWhat'sonmy00:00:00.0-00:00:02.3"/>
          <p:cNvSpPr txBox="1"/>
          <p:nvPr>
            <p:custDataLst>
              <p:tags r:id="rId4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What's on my calendar for Saturday?</a:t>
            </a:r>
          </a:p>
        </p:txBody>
      </p:sp>
      <p:sp>
        <p:nvSpPr>
          <p:cNvPr id="6" name="goodYouhaveone00:00:06.3-00:00:09.1"/>
          <p:cNvSpPr txBox="1"/>
          <p:nvPr>
            <p:custDataLst>
              <p:tags r:id="rId5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You have one calendar entry tomorrow at 2pm.</a:t>
            </a:r>
          </a:p>
        </p:txBody>
      </p:sp>
      <p:sp>
        <p:nvSpPr>
          <p:cNvPr id="7" name="goodThetitleis00:00:09.1-00:00:11.5"/>
          <p:cNvSpPr txBox="1"/>
          <p:nvPr>
            <p:custDataLst>
              <p:tags r:id="rId6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The title is Science Festival.</a:t>
            </a:r>
          </a:p>
        </p:txBody>
      </p:sp>
      <p:sp>
        <p:nvSpPr>
          <p:cNvPr id="8" name="goodWillitbe00:00:11.6-00:00:14.0"/>
          <p:cNvSpPr txBox="1"/>
          <p:nvPr>
            <p:custDataLst>
              <p:tags r:id="rId7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Will it be raining on Sunday in Edinburgh?</a:t>
            </a:r>
          </a:p>
        </p:txBody>
      </p:sp>
      <p:sp>
        <p:nvSpPr>
          <p:cNvPr id="9" name="goodItmightrain00:00:14.7-00:00:19.5"/>
          <p:cNvSpPr txBox="1"/>
          <p:nvPr>
            <p:custDataLst>
              <p:tags r:id="rId8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It might rain in Edinburgh, UK on Sunday, April 9th.</a:t>
            </a:r>
          </a:p>
        </p:txBody>
      </p:sp>
      <p:sp>
        <p:nvSpPr>
          <p:cNvPr id="10" name="goodThere'sa55%00:00:19.5-00:00:21.8"/>
          <p:cNvSpPr txBox="1"/>
          <p:nvPr>
            <p:custDataLst>
              <p:tags r:id="rId9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There's a 55% chance.</a:t>
            </a:r>
          </a:p>
        </p:txBody>
      </p:sp>
      <p:sp>
        <p:nvSpPr>
          <p:cNvPr id="11" name="goodHowdidEdinburgh00:00:22.7-00:00:25.9"/>
          <p:cNvSpPr txBox="1"/>
          <p:nvPr>
            <p:custDataLst>
              <p:tags r:id="rId10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How did Edinburgh City play last week?</a:t>
            </a:r>
          </a:p>
        </p:txBody>
      </p:sp>
      <p:sp>
        <p:nvSpPr>
          <p:cNvPr id="12" name="goodEdinburghCitylost00:00:26.7-00:00:30.7"/>
          <p:cNvSpPr txBox="1"/>
          <p:nvPr>
            <p:custDataLst>
              <p:tags r:id="rId11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Edinburgh City lost to Montrose 3:0.</a:t>
            </a:r>
          </a:p>
        </p:txBody>
      </p:sp>
      <p:sp>
        <p:nvSpPr>
          <p:cNvPr id="13" name="goodWhatison00:00:31.5-00:00:33.9"/>
          <p:cNvSpPr txBox="1"/>
          <p:nvPr>
            <p:custDataLst>
              <p:tags r:id="rId12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What is on my shopping list?</a:t>
            </a:r>
          </a:p>
        </p:txBody>
      </p:sp>
      <p:sp>
        <p:nvSpPr>
          <p:cNvPr id="14" name="goodYouhavetwo00:00:35.7-00:00:37.6"/>
          <p:cNvSpPr txBox="1"/>
          <p:nvPr>
            <p:custDataLst>
              <p:tags r:id="rId13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You have two items on your shopping list:</a:t>
            </a:r>
          </a:p>
        </p:txBody>
      </p:sp>
      <p:sp>
        <p:nvSpPr>
          <p:cNvPr id="15" name="goodbacon,eggs.00:00:38.5-00:00:40.9"/>
          <p:cNvSpPr txBox="1"/>
          <p:nvPr>
            <p:custDataLst>
              <p:tags r:id="rId14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bacon, eggs.</a:t>
            </a:r>
          </a:p>
        </p:txBody>
      </p:sp>
    </p:spTree>
    <p:extLst>
      <p:ext uri="{BB962C8B-B14F-4D97-AF65-F5344CB8AC3E}">
        <p14:creationId xmlns:p14="http://schemas.microsoft.com/office/powerpoint/2010/main" val="23014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95"/>
    </mc:Choice>
    <mc:Fallback xmlns="">
      <p:transition spd="slow" advTm="75795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00.0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0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2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02.3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06.3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09.1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1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11.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11.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14.0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14.7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19.5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2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21.8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22.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25.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26.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30.7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31.5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33.9"/>
                      </p:tgtEl>
                    </p:cond>
                  </p:nextCondLst>
                </p:seq>
                <p:seq concurrent="1" nextAc="seek">
                  <p:cTn id="110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35.7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3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37.6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38.5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MediaBookmark" delay="0">
                        <p:tgtEl>
                          <p14:bmkTgt spid="5" bmkName="good00:00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good00:00:40.9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</p:timing>
    </mc:Fallback>
  </mc:AlternateContent>
  <p:extLst mod="1">
    <p:ext uri="{E180D4A7-C9FB-4DFB-919C-405C955672EB}">
      <p14:showEvtLst xmlns:p14="http://schemas.microsoft.com/office/powerpoint/2010/main">
        <p14:playEvt time="22939" objId="5"/>
        <p14:triggerEvt type="onClick" time="22939" objId="5"/>
        <p14:stopEvt time="67622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“voice interfaces”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They’re actually quite smart</a:t>
            </a:r>
          </a:p>
          <a:p>
            <a:pPr lvl="1"/>
            <a:r>
              <a:rPr lang="en-US" dirty="0"/>
              <a:t>know things and respond</a:t>
            </a:r>
          </a:p>
          <a:p>
            <a:pPr lvl="1"/>
            <a:r>
              <a:rPr lang="en-US" dirty="0"/>
              <a:t>know you personally</a:t>
            </a:r>
          </a:p>
          <a:p>
            <a:pPr lvl="1"/>
            <a:r>
              <a:rPr lang="en-US" dirty="0"/>
              <a:t>remember things</a:t>
            </a:r>
          </a:p>
          <a:p>
            <a:pPr lvl="1"/>
            <a:r>
              <a:rPr lang="en-US" dirty="0"/>
              <a:t>can do things for you</a:t>
            </a:r>
          </a:p>
          <a:p>
            <a:pPr lvl="1"/>
            <a:r>
              <a:rPr lang="en-US" dirty="0"/>
              <a:t>can keep a short dialogue</a:t>
            </a:r>
          </a:p>
          <a:p>
            <a:pPr lvl="1"/>
            <a:endParaRPr lang="en-US" dirty="0"/>
          </a:p>
          <a:p>
            <a:r>
              <a:rPr lang="en-US" dirty="0"/>
              <a:t>They’re getting smarter &amp; smarter</a:t>
            </a:r>
          </a:p>
          <a:p>
            <a:pPr lvl="1"/>
            <a:r>
              <a:rPr lang="en-US" dirty="0"/>
              <a:t>businesses add their own “skills”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06"/>
    </mc:Choice>
    <mc:Fallback xmlns="">
      <p:transition spd="slow" advTm="99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are their limits?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are the Intelligent Assistants built</a:t>
            </a:r>
          </a:p>
        </p:txBody>
      </p:sp>
    </p:spTree>
    <p:extLst>
      <p:ext uri="{BB962C8B-B14F-4D97-AF65-F5344CB8AC3E}">
        <p14:creationId xmlns:p14="http://schemas.microsoft.com/office/powerpoint/2010/main" val="40905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8"/>
    </mc:Choice>
    <mc:Fallback xmlns="">
      <p:transition spd="slow" advTm="2611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components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Voice recognition</a:t>
            </a:r>
          </a:p>
          <a:p>
            <a:pPr marL="685800" lvl="1"/>
            <a:r>
              <a:rPr lang="en-US" dirty="0"/>
              <a:t>works really well, enormous progress</a:t>
            </a:r>
          </a:p>
          <a:p>
            <a:pPr marL="685800" lvl="1"/>
            <a:r>
              <a:rPr lang="en-US" dirty="0"/>
              <a:t>still problems: noise, accents, kids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Language understanding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Generating response</a:t>
            </a:r>
          </a:p>
          <a:p>
            <a:pPr lvl="1"/>
            <a:r>
              <a:rPr lang="en-US" dirty="0"/>
              <a:t>hard 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Text-to-speech</a:t>
            </a:r>
          </a:p>
          <a:p>
            <a:pPr lvl="1"/>
            <a:r>
              <a:rPr lang="en-US" dirty="0"/>
              <a:t>totally understandable</a:t>
            </a:r>
          </a:p>
          <a:p>
            <a:pPr lvl="1"/>
            <a:r>
              <a:rPr lang="en-US" dirty="0"/>
              <a:t>quite convincing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325858" y="977949"/>
            <a:ext cx="1949573" cy="1159727"/>
            <a:chOff x="9325858" y="977949"/>
            <a:chExt cx="1949573" cy="1159727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9525000" y="977949"/>
              <a:ext cx="1551288" cy="555576"/>
            </a:xfrm>
            <a:prstGeom prst="roundRect">
              <a:avLst/>
            </a:prstGeom>
            <a:solidFill>
              <a:srgbClr val="FF9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voice recognition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325858" y="1737566"/>
              <a:ext cx="1949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165A91"/>
                  </a:solidFill>
                  <a:latin typeface="+mn-lt"/>
                </a:rPr>
                <a:t>what’s the time?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677025" y="63549"/>
            <a:ext cx="3927132" cy="3596828"/>
            <a:chOff x="6677025" y="63549"/>
            <a:chExt cx="3927132" cy="35968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7025" y="2517377"/>
              <a:ext cx="1143000" cy="1143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613557" y="63549"/>
              <a:ext cx="990600" cy="914400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7896225" y="676275"/>
              <a:ext cx="1628775" cy="2057400"/>
            </a:xfrm>
            <a:prstGeom prst="straightConnector1">
              <a:avLst/>
            </a:prstGeom>
            <a:ln>
              <a:solidFill>
                <a:srgbClr val="F2025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9323503" y="2352624"/>
            <a:ext cx="2518638" cy="1123703"/>
            <a:chOff x="9323503" y="2352624"/>
            <a:chExt cx="2518638" cy="112370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9504130" y="2352624"/>
              <a:ext cx="1549743" cy="565101"/>
            </a:xfrm>
            <a:prstGeom prst="roundRect">
              <a:avLst/>
            </a:prstGeom>
            <a:solidFill>
              <a:srgbClr val="FF9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language understanding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323503" y="3168550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65A91"/>
                  </a:solidFill>
                  <a:latin typeface="Press Start 2P" panose="02000503000000000000" pitchFamily="1" charset="0"/>
                </a:rPr>
                <a:t>request(time)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323503" y="3643612"/>
            <a:ext cx="2536272" cy="1210985"/>
            <a:chOff x="9323503" y="3643612"/>
            <a:chExt cx="2536272" cy="1210985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9504129" y="3643612"/>
              <a:ext cx="1549743" cy="565101"/>
            </a:xfrm>
            <a:prstGeom prst="roundRect">
              <a:avLst/>
            </a:prstGeom>
            <a:solidFill>
              <a:srgbClr val="FF9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response generation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23503" y="4454487"/>
              <a:ext cx="25362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6F0C0D"/>
                  </a:solidFill>
                  <a:latin typeface="+mn-lt"/>
                </a:rPr>
                <a:t>it is currently 3:30 p.m.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79605" y="3660377"/>
            <a:ext cx="3474268" cy="3088817"/>
            <a:chOff x="7579605" y="3660377"/>
            <a:chExt cx="3474268" cy="3088817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9504130" y="5070683"/>
              <a:ext cx="1549743" cy="565101"/>
            </a:xfrm>
            <a:prstGeom prst="roundRect">
              <a:avLst/>
            </a:prstGeom>
            <a:solidFill>
              <a:srgbClr val="FF9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text-to-speech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9611170" y="5834794"/>
              <a:ext cx="990600" cy="914400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 flipH="1" flipV="1">
              <a:off x="7579605" y="3660377"/>
              <a:ext cx="1945395" cy="2487035"/>
            </a:xfrm>
            <a:prstGeom prst="straightConnector1">
              <a:avLst/>
            </a:prstGeom>
            <a:ln>
              <a:solidFill>
                <a:srgbClr val="F2025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39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63"/>
    </mc:Choice>
    <mc:Fallback xmlns="">
      <p:transition spd="slow" advTm="169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Now / Amazon Alexa</a:t>
            </a:r>
          </a:p>
        </p:txBody>
      </p:sp>
      <p:pic>
        <p:nvPicPr>
          <p:cNvPr id="5" name="fails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fails00:00:00.0" time="0"/>
                    <p14:bmk name="fails00:00:01.4" time="1420"/>
                    <p14:bmk name="fails00:00:03.2" time="3270"/>
                    <p14:bmk name="fails00:00:07.7" time="7740"/>
                    <p14:bmk name="fails00:00:07.8" time="7864"/>
                    <p14:bmk name="fails00:00:11.7" time="11734"/>
                    <p14:bmk name="fails00:00:14.2" time="14271"/>
                    <p14:bmk name="fails00:00:15.4" time="15461"/>
                    <p14:bmk name="fails00:00:18.6" time="18621"/>
                    <p14:bmk name="fails00:00:19.8" time="19861"/>
                    <p14:bmk name="fails00:00:25.1" time="25111"/>
                    <p14:bmk name="fails00:00:25.4" time="25481"/>
                    <p14:bmk name="fails00:00:27.6" time="27621"/>
                    <p14:bmk name="fails00:00:29.8" time="29891"/>
                    <p14:bmk name="fails00:00:33.5" time="33500"/>
                    <p14:bmk name="fails00:00:34.0" time="34075"/>
                    <p14:bmk name="fails00:00:37.4" time="37485"/>
                    <p14:bmk name="fails00:00:38.3" time="38345"/>
                    <p14:bmk name="fails00:00:45.1" time="45195"/>
                    <p14:bmk name="fails00:00:45.2" time="45200"/>
                    <p14:bmk name="fails00:00:48.7" time="48728"/>
                    <p14:bmk name="fails00:00:49.0" time="49020"/>
                    <p14:bmk name="fails00:00:52.5" time="52500"/>
                    <p14:bmk name="fails00:00:53.5" time="53508"/>
                    <p14:bmk name="fails00:00:55.6" time="55638"/>
                    <p14:bmk name="fails00:00:56.7" time="56798"/>
                    <p14:bmk name="fails00:01:01.3" time="61307"/>
                    <p14:bmk name="fails00:01:03.6" time="63635"/>
                    <p14:bmk name="fails00:01:05.8" time="65875"/>
                    <p14:bmk name="fails00:01:06.5" time="66535"/>
                    <p14:bmk name="fails00:01:09.6" time="69625"/>
                    <p14:bmk name="fails00:01:10.8" time="70801"/>
                    <p14:bmk name="fails00:01:12.1" time="72111"/>
                    <p14:bmk name="fails00:01:14.7" time="74781"/>
                    <p14:bmk name="fails00:01:21.4" time="81411"/>
                  </p14:bmkLst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97720" y="686118"/>
            <a:ext cx="9802368" cy="5513832"/>
          </a:xfrm>
          <a:prstGeom prst="rect">
            <a:avLst/>
          </a:prstGeom>
        </p:spPr>
      </p:pic>
      <p:sp>
        <p:nvSpPr>
          <p:cNvPr id="4" name="failsWhatisthe00:00:00.0-00:00:01.4"/>
          <p:cNvSpPr txBox="1"/>
          <p:nvPr>
            <p:custDataLst>
              <p:tags r:id="rId4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What is the time?</a:t>
            </a:r>
          </a:p>
        </p:txBody>
      </p:sp>
      <p:sp>
        <p:nvSpPr>
          <p:cNvPr id="6" name="failsThetimeis00:00:03.2-00:00:07.7"/>
          <p:cNvSpPr txBox="1"/>
          <p:nvPr>
            <p:custDataLst>
              <p:tags r:id="rId5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The time is 5:52pm.</a:t>
            </a:r>
          </a:p>
        </p:txBody>
      </p:sp>
      <p:sp>
        <p:nvSpPr>
          <p:cNvPr id="7" name="failsWhatwillthe00:00:07.8-00:00:11.7"/>
          <p:cNvSpPr txBox="1"/>
          <p:nvPr>
            <p:custDataLst>
              <p:tags r:id="rId6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What will the time be in 4 hours?</a:t>
            </a:r>
          </a:p>
        </p:txBody>
      </p:sp>
      <p:sp>
        <p:nvSpPr>
          <p:cNvPr id="8" name="fails[wordsrecognized,but00:00:11.7-00:00:14.2"/>
          <p:cNvSpPr txBox="1"/>
          <p:nvPr>
            <p:custDataLst>
              <p:tags r:id="rId7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 i="1">
                <a:solidFill>
                  <a:srgbClr val="FFFFFF"/>
                </a:solidFill>
                <a:latin typeface="Source Sans Pro" panose="020B0503030403020204" pitchFamily="34" charset="0"/>
              </a:rPr>
              <a:t>[words recognized, but can't answer]</a:t>
            </a:r>
          </a:p>
        </p:txBody>
      </p:sp>
      <p:sp>
        <p:nvSpPr>
          <p:cNvPr id="9" name="failsWhatisthe00:00:15.4-00:00:18.6"/>
          <p:cNvSpPr txBox="1"/>
          <p:nvPr>
            <p:custDataLst>
              <p:tags r:id="rId8"/>
            </p:custDataLst>
          </p:nvPr>
        </p:nvSpPr>
        <p:spPr>
          <a:xfrm>
            <a:off x="1197720" y="5285550"/>
            <a:ext cx="9802368" cy="9144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What is the exchange course between the Pound and the Euro?</a:t>
            </a:r>
          </a:p>
        </p:txBody>
      </p:sp>
      <p:sp>
        <p:nvSpPr>
          <p:cNvPr id="10" name="failsHm.I'mnot00:00:19.8-00:00:25.1"/>
          <p:cNvSpPr txBox="1"/>
          <p:nvPr>
            <p:custDataLst>
              <p:tags r:id="rId9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 i="1">
                <a:solidFill>
                  <a:srgbClr val="FFFFFF"/>
                </a:solidFill>
                <a:latin typeface="Source Sans Pro" panose="020B0503030403020204" pitchFamily="34" charset="0"/>
              </a:rPr>
              <a:t>Hm. I'm not sure what you meant by that question.</a:t>
            </a:r>
          </a:p>
        </p:txBody>
      </p:sp>
      <p:sp>
        <p:nvSpPr>
          <p:cNvPr id="11" name="failsWhoisJames00:00:25.4-00:00:27.6"/>
          <p:cNvSpPr txBox="1"/>
          <p:nvPr>
            <p:custDataLst>
              <p:tags r:id="rId10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Who is James McAvoy?</a:t>
            </a:r>
          </a:p>
        </p:txBody>
      </p:sp>
      <p:sp>
        <p:nvSpPr>
          <p:cNvPr id="12" name="failsAccordingtoWikipedia,00:00:29.8-00:00:33.5"/>
          <p:cNvSpPr txBox="1"/>
          <p:nvPr>
            <p:custDataLst>
              <p:tags r:id="rId11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According to Wikipedia, James McAvoy is a Scottish actor.</a:t>
            </a:r>
          </a:p>
        </p:txBody>
      </p:sp>
      <p:sp>
        <p:nvSpPr>
          <p:cNvPr id="13" name="failsWhatmoviesdid00:00:34.0-00:00:37.4"/>
          <p:cNvSpPr txBox="1"/>
          <p:nvPr>
            <p:custDataLst>
              <p:tags r:id="rId12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What movies did he play in?</a:t>
            </a:r>
          </a:p>
        </p:txBody>
      </p:sp>
      <p:sp>
        <p:nvSpPr>
          <p:cNvPr id="14" name="failsHismoviesinclude00:00:38.3-00:00:45.1"/>
          <p:cNvSpPr txBox="1"/>
          <p:nvPr>
            <p:custDataLst>
              <p:tags r:id="rId13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His movies include X-Men: Apocalypse, Split, and 32 others.</a:t>
            </a:r>
          </a:p>
        </p:txBody>
      </p:sp>
      <p:sp>
        <p:nvSpPr>
          <p:cNvPr id="15" name="failsWhatwashis00:00:45.2-00:00:48.7"/>
          <p:cNvSpPr txBox="1"/>
          <p:nvPr>
            <p:custDataLst>
              <p:tags r:id="rId14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What was his last movie?</a:t>
            </a:r>
          </a:p>
        </p:txBody>
      </p:sp>
      <p:sp>
        <p:nvSpPr>
          <p:cNvPr id="16" name="fails[wordsrecognized,knows00:00:49.0-00:00:52.5"/>
          <p:cNvSpPr txBox="1"/>
          <p:nvPr>
            <p:custDataLst>
              <p:tags r:id="rId15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 i="1">
                <a:solidFill>
                  <a:srgbClr val="FFFFFF"/>
                </a:solidFill>
                <a:latin typeface="Source Sans Pro" panose="020B0503030403020204" pitchFamily="34" charset="0"/>
              </a:rPr>
              <a:t>[words recognized, knows I mean McAvoy, but can't answer]</a:t>
            </a:r>
          </a:p>
        </p:txBody>
      </p:sp>
      <p:sp>
        <p:nvSpPr>
          <p:cNvPr id="17" name="failsWhoisAndy00:00:53.5-00:00:55.6"/>
          <p:cNvSpPr txBox="1"/>
          <p:nvPr>
            <p:custDataLst>
              <p:tags r:id="rId16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Who is Andy Murray?</a:t>
            </a:r>
          </a:p>
        </p:txBody>
      </p:sp>
      <p:sp>
        <p:nvSpPr>
          <p:cNvPr id="18" name="failsSirAndrewBarron00:00:56.7-00:01:01.3"/>
          <p:cNvSpPr txBox="1"/>
          <p:nvPr>
            <p:custDataLst>
              <p:tags r:id="rId17"/>
            </p:custDataLst>
          </p:nvPr>
        </p:nvSpPr>
        <p:spPr>
          <a:xfrm>
            <a:off x="1197720" y="5285550"/>
            <a:ext cx="9802368" cy="9144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Sir Andrew Barron Murray OBE is a British professional tennis player from Scotland,</a:t>
            </a:r>
            <a:endParaRPr lang="en-US" sz="3000" dirty="0">
              <a:solidFill>
                <a:srgbClr val="FFFFFF"/>
              </a:solidFill>
              <a:latin typeface="Source Sans Pro" panose="020B0503030403020204" pitchFamily="34" charset="0"/>
            </a:endParaRPr>
          </a:p>
        </p:txBody>
      </p:sp>
      <p:sp>
        <p:nvSpPr>
          <p:cNvPr id="19" name="failscurrentlyrankedWorld00:01:01.3-00:01:03.6"/>
          <p:cNvSpPr txBox="1"/>
          <p:nvPr>
            <p:custDataLst>
              <p:tags r:id="rId18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currently ranked World No. 1 in men's singles.</a:t>
            </a:r>
          </a:p>
        </p:txBody>
      </p:sp>
      <p:sp>
        <p:nvSpPr>
          <p:cNvPr id="20" name="failsWhereishe00:01:03.6-00:01:05.8"/>
          <p:cNvSpPr txBox="1"/>
          <p:nvPr>
            <p:custDataLst>
              <p:tags r:id="rId19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Where is he from?</a:t>
            </a:r>
          </a:p>
        </p:txBody>
      </p:sp>
      <p:sp>
        <p:nvSpPr>
          <p:cNvPr id="21" name="failsAndyMurrayis00:01:06.5-00:01:09.6"/>
          <p:cNvSpPr txBox="1"/>
          <p:nvPr>
            <p:custDataLst>
              <p:tags r:id="rId20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Andy Murray is originally from Glasgow.</a:t>
            </a:r>
          </a:p>
        </p:txBody>
      </p:sp>
      <p:sp>
        <p:nvSpPr>
          <p:cNvPr id="22" name="failsWhodidhe00:01:10.8-00:01:12.1"/>
          <p:cNvSpPr txBox="1"/>
          <p:nvPr>
            <p:custDataLst>
              <p:tags r:id="rId21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Source Sans Pro" panose="020B0503030403020204" pitchFamily="34" charset="0"/>
              </a:rPr>
              <a:t>Who did he play last time?</a:t>
            </a:r>
          </a:p>
        </p:txBody>
      </p:sp>
      <p:sp>
        <p:nvSpPr>
          <p:cNvPr id="23" name="failsIdidn'tfind00:01:14.7-00:01:21.4"/>
          <p:cNvSpPr txBox="1"/>
          <p:nvPr>
            <p:custDataLst>
              <p:tags r:id="rId22"/>
            </p:custDataLst>
          </p:nvPr>
        </p:nvSpPr>
        <p:spPr>
          <a:xfrm>
            <a:off x="1197720" y="5742750"/>
            <a:ext cx="9802368" cy="457200"/>
          </a:xfrm>
          <a:prstGeom prst="rect">
            <a:avLst/>
          </a:prstGeom>
          <a:solidFill>
            <a:srgbClr val="993366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3000" i="1">
                <a:solidFill>
                  <a:srgbClr val="FFFFFF"/>
                </a:solidFill>
                <a:latin typeface="Source Sans Pro" panose="020B0503030403020204" pitchFamily="34" charset="0"/>
              </a:rPr>
              <a:t>I didn't find "One Last Time" in your library... [off-topic]</a:t>
            </a:r>
          </a:p>
        </p:txBody>
      </p:sp>
    </p:spTree>
    <p:extLst>
      <p:ext uri="{BB962C8B-B14F-4D97-AF65-F5344CB8AC3E}">
        <p14:creationId xmlns:p14="http://schemas.microsoft.com/office/powerpoint/2010/main" val="156396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27"/>
    </mc:Choice>
    <mc:Fallback xmlns="">
      <p:transition spd="slow" advTm="106027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00.0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01.4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0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03.2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07.7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07.8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11.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14.2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1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15.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1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18.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19.8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25.1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25.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27.6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34.0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37.4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38.3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45.1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45.2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48.7"/>
                      </p:tgtEl>
                    </p:cond>
                  </p:nextCondLst>
                </p:seq>
                <p:seq concurrent="1" nextAc="seek">
                  <p:cTn id="125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" fill="hold">
                          <p:stCondLst>
                            <p:cond delay="0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49.0"/>
                      </p:tgtEl>
                    </p:cond>
                  </p:nextCondLst>
                </p:seq>
                <p:seq concurrent="1" nextAc="seek">
                  <p:cTn id="131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52.5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5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53.5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5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55.6"/>
                      </p:tgtEl>
                    </p:cond>
                  </p:nextCondLst>
                </p:seq>
                <p:seq concurrent="1" nextAc="seek">
                  <p:cTn id="149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0" fill="hold">
                          <p:stCondLst>
                            <p:cond delay="0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56.7"/>
                      </p:tgtEl>
                    </p:cond>
                  </p:nextCondLst>
                </p:seq>
                <p:seq concurrent="1" nextAc="seek">
                  <p:cTn id="155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1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6" fill="hold">
                          <p:stCondLst>
                            <p:cond delay="0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1:01.3"/>
                      </p:tgtEl>
                    </p:cond>
                  </p:nextCondLst>
                </p:seq>
                <p:seq concurrent="1" nextAc="seek">
                  <p:cTn id="164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1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5" fill="hold">
                          <p:stCondLst>
                            <p:cond delay="0"/>
                          </p:stCondLst>
                          <p:childTnLst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1:03.6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1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1:05.8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1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4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1:06.5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1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1:09.6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1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1:10.8"/>
                      </p:tgtEl>
                    </p:cond>
                  </p:nextCondLst>
                </p:seq>
                <p:seq concurrent="1" nextAc="seek">
                  <p:cTn id="197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1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8" fill="hold">
                          <p:stCondLst>
                            <p:cond delay="0"/>
                          </p:stCondLst>
                          <p:childTnLst>
                            <p:par>
                              <p:cTn id="1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1:12.1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1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8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1:14.7"/>
                      </p:tgtEl>
                    </p:cond>
                  </p:nextCondLst>
                </p:seq>
                <p:seq concurrent="1" nextAc="seek">
                  <p:cTn id="209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1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0" fill="hold">
                          <p:stCondLst>
                            <p:cond delay="0"/>
                          </p:stCondLst>
                          <p:childTnLst>
                            <p:par>
                              <p:cTn id="2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1:21.4"/>
                      </p:tgtEl>
                    </p:cond>
                  </p:nextCondLst>
                </p:seq>
                <p:seq concurrent="1" nextAc="seek">
                  <p:cTn id="215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6" fill="hold">
                          <p:stCondLst>
                            <p:cond delay="0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0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29.8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MediaBookmark" delay="0">
                        <p:tgtEl>
                          <p14:bmkTgt spid="5" bmkName="fails00:00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5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fails00:00:33.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</p:timing>
    </mc:Fallback>
  </mc:AlternateContent>
  <p:extLst mod="1">
    <p:ext uri="{E180D4A7-C9FB-4DFB-919C-405C955672EB}">
      <p14:showEvtLst xmlns:p14="http://schemas.microsoft.com/office/powerpoint/2010/main">
        <p14:playEvt time="4531" objId="5"/>
        <p14:triggerEvt type="onClick" time="4531" objId="5"/>
        <p14:stopEvt time="87703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3.2|17|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CAPTIONINTERNALID" val="bfd60118-b2aa-4816-b154-c3e891a6b740"/>
  <p:tag name="CAPTIONITEMSYSNAME" val="goodHowdidEdinburgh00:00:22.7-00:00:25.9"/>
  <p:tag name="BOOKMARKENTRYNAME" val="good00:00:22.7"/>
  <p:tag name="BOOKMARKEXITNAME" val="good00:00:2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CAPTIONINTERNALID" val="1441a891-e441-4d99-b9ed-f56a866446df"/>
  <p:tag name="CAPTIONITEMSYSNAME" val="goodEdinburghCitylost00:00:26.7-00:00:30.7"/>
  <p:tag name="BOOKMARKENTRYNAME" val="good00:00:26.7"/>
  <p:tag name="BOOKMARKEXITNAME" val="good00:00:3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CAPTIONINTERNALID" val="5dec2030-5661-4d86-a9a2-ce302805e98d"/>
  <p:tag name="CAPTIONITEMSYSNAME" val="goodWhatison00:00:31.5-00:00:33.9"/>
  <p:tag name="BOOKMARKENTRYNAME" val="good00:00:31.5"/>
  <p:tag name="BOOKMARKEXITNAME" val="good00:00:3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CAPTIONINTERNALID" val="c9aec380-5545-4dd4-9868-0842e76d7356"/>
  <p:tag name="CAPTIONITEMSYSNAME" val="goodYouhavetwo00:00:35.7-00:00:37.6"/>
  <p:tag name="BOOKMARKENTRYNAME" val="good00:00:35.7"/>
  <p:tag name="BOOKMARKEXITNAME" val="good00:00:3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CAPTIONINTERNALID" val="86506c19-9b0c-4cda-8376-f52a3e55f403"/>
  <p:tag name="CAPTIONITEMSYSNAME" val="goodbacon,eggs.00:00:38.5-00:00:40.9"/>
  <p:tag name="BOOKMARKENTRYNAME" val="good00:00:38.5"/>
  <p:tag name="BOOKMARKEXITNAME" val="good00:00:4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1.7|6.3|8.8|4.3|13.5|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5.5|14.9|36.8|19.1|22.2|7.6|4.6|6|1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MEDIACAPTIONSPROMPTED" val="False"/>
  <p:tag name="TEMPPRESENTATIONFILE" val="C:\Users\Ondra\AppData\Local\Temp\tmp659F.tmp"/>
  <p:tag name="TEMPMEDIAFILENAME" val="C:\Users\Ondra\AppData\Local\Temp\tmp6766_fails"/>
  <p:tag name="MEDIAFADEDURATION" val="0.2"/>
  <p:tag name="MEDIATRANSPARENCY" val="0.3"/>
  <p:tag name="MEDIACAPTIONSHIDDEN" val="False"/>
  <p:tag name="CUSTOMXMLPARTID" val="{FBB295F8-542B-4807-9A7E-07207B6B9630}"/>
  <p:tag name="MEDIACAPTIONCOUNT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b9702128-a278-477f-b1b7-48a49905ee6d"/>
  <p:tag name="CAPTIONITEMSYSNAME" val="failsWhatisthe00:00:00.0-00:00:01.4"/>
  <p:tag name="BOOKMARKENTRYNAME" val="fails00:00:00.0"/>
  <p:tag name="BOOKMARKEXITNAME" val="fails00:00:0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6defcfda-c6d7-4cae-8e62-215ec9073c8c"/>
  <p:tag name="CAPTIONITEMSYSNAME" val="failsThetimeis00:00:03.2-00:00:07.7"/>
  <p:tag name="BOOKMARKENTRYNAME" val="fails00:00:03.2"/>
  <p:tag name="BOOKMARKEXITNAME" val="fails00:00:0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9.7|13.2|10.4|10.4|23.2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b1a321a3-fe3f-4ef8-9690-10e3298309a8"/>
  <p:tag name="CAPTIONITEMSYSNAME" val="failsWhatwillthe00:00:07.8-00:00:11.7"/>
  <p:tag name="BOOKMARKENTRYNAME" val="fails00:00:07.8"/>
  <p:tag name="BOOKMARKEXITNAME" val="fails00:00:1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4743a879-dda9-440d-8c67-3128f05340ef"/>
  <p:tag name="CAPTIONITEMSYSNAME" val="fails[wordsrecognized,but00:00:11.7-00:00:14.2"/>
  <p:tag name="BOOKMARKENTRYNAME" val="fails00:00:11.7"/>
  <p:tag name="BOOKMARKEXITNAME" val="fails00:00:14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efdc8cbf-12a8-4b34-a42d-774dbc301d1c"/>
  <p:tag name="CAPTIONITEMSYSNAME" val="failsWhatisthe00:00:15.4-00:00:18.6"/>
  <p:tag name="BOOKMARKENTRYNAME" val="fails00:00:15.4"/>
  <p:tag name="BOOKMARKEXITNAME" val="fails00:00:1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ef2cf7a4-0c2c-443c-9908-b4bc5b5f6f49"/>
  <p:tag name="CAPTIONITEMSYSNAME" val="failsHm.I'mnot00:00:19.8-00:00:25.1"/>
  <p:tag name="BOOKMARKENTRYNAME" val="fails00:00:19.8"/>
  <p:tag name="BOOKMARKEXITNAME" val="fails00:00:25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567abe10-0c3b-4195-b4d1-f94707ac5330"/>
  <p:tag name="CAPTIONITEMSYSNAME" val="failsWhoisJames00:00:25.4-00:00:27.6"/>
  <p:tag name="BOOKMARKENTRYNAME" val="fails00:00:25.4"/>
  <p:tag name="BOOKMARKEXITNAME" val="fails00:00:27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e70c30ab-3d86-42b4-afcf-e44e0c08d551"/>
  <p:tag name="CAPTIONITEMSYSNAME" val="failsAccordingtoWikipedia,00:00:29.8-00:00:33.5"/>
  <p:tag name="BOOKMARKENTRYNAME" val="fails00:00:29.8"/>
  <p:tag name="BOOKMARKEXITNAME" val="fails00:00:33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88a6ef5f-5010-4bda-9b57-4e73451486bf"/>
  <p:tag name="CAPTIONITEMSYSNAME" val="failsWhatmoviesdid00:00:34.0-00:00:37.4"/>
  <p:tag name="BOOKMARKENTRYNAME" val="fails00:00:34.0"/>
  <p:tag name="BOOKMARKEXITNAME" val="fails00:00:37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26caec98-5276-409f-807f-ff91bcfbe0fe"/>
  <p:tag name="CAPTIONITEMSYSNAME" val="failsHismoviesinclude00:00:38.3-00:00:45.1"/>
  <p:tag name="BOOKMARKENTRYNAME" val="fails00:00:38.3"/>
  <p:tag name="BOOKMARKEXITNAME" val="fails00:00:45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d23151a8-1f05-4859-ade5-0d8429f6f13c"/>
  <p:tag name="CAPTIONITEMSYSNAME" val="failsWhatwashis00:00:45.2-00:00:48.7"/>
  <p:tag name="BOOKMARKENTRYNAME" val="fails00:00:45.2"/>
  <p:tag name="BOOKMARKEXITNAME" val="fails00:00:48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2b1d842f-0d14-4bd9-848a-752e4ceb3332"/>
  <p:tag name="CAPTIONITEMSYSNAME" val="fails[wordsrecognized,knows00:00:49.0-00:00:52.5"/>
  <p:tag name="BOOKMARKENTRYNAME" val="fails00:00:49.0"/>
  <p:tag name="BOOKMARKEXITNAME" val="fails00:00:5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MEDIACAPTIONSPROMPTED" val="False"/>
  <p:tag name="TEMPPRESENTATIONFILE" val="C:\Users\Ondra\AppData\Local\Temp\tmpBE87.tmp"/>
  <p:tag name="TEMPMEDIAFILENAME" val="C:\Users\Ondra\AppData\Local\Temp\tmpC07C_good"/>
  <p:tag name="MEDIAFADEDURATION" val="0.2"/>
  <p:tag name="MEDIATRANSPARENCY" val="0.3"/>
  <p:tag name="MEDIACAPTIONSHIDDEN" val="False"/>
  <p:tag name="CUSTOMXMLPARTID" val="{00931F5E-37F0-4B6B-A2EE-1BAD90470FE0}"/>
  <p:tag name="MEDIACAPTIONCOUNT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40128a28-0e96-4f6e-82be-9aacacf2ba8c"/>
  <p:tag name="CAPTIONITEMSYSNAME" val="failsWhoisAndy00:00:53.5-00:00:55.6"/>
  <p:tag name="BOOKMARKENTRYNAME" val="fails00:00:53.5"/>
  <p:tag name="BOOKMARKEXITNAME" val="fails00:00:55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0602acdd-6a58-4fce-bb20-9b14a246b641"/>
  <p:tag name="CAPTIONITEMSYSNAME" val="failsSirAndrewBarron00:00:56.7-00:01:01.3"/>
  <p:tag name="BOOKMARKENTRYNAME" val="fails00:00:56.7"/>
  <p:tag name="BOOKMARKEXITNAME" val="fails00:01:01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3460bbf2-a222-42a2-981c-d26504683b77"/>
  <p:tag name="CAPTIONITEMSYSNAME" val="failscurrentlyrankedWorld00:01:01.3-00:01:03.6"/>
  <p:tag name="BOOKMARKENTRYNAME" val="fails00:01:01.3"/>
  <p:tag name="BOOKMARKEXITNAME" val="fails00:01:03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cf7936b5-743b-493b-b7de-1a2b04ad50a7"/>
  <p:tag name="CAPTIONITEMSYSNAME" val="failsWhereishe00:01:03.6-00:01:05.8"/>
  <p:tag name="BOOKMARKENTRYNAME" val="fails00:01:03.6"/>
  <p:tag name="BOOKMARKEXITNAME" val="fails00:01:05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fcbec2dd-d148-491d-800f-608398101b62"/>
  <p:tag name="CAPTIONITEMSYSNAME" val="failsAndyMurrayis00:01:06.5-00:01:09.6"/>
  <p:tag name="BOOKMARKENTRYNAME" val="fails00:01:06.5"/>
  <p:tag name="BOOKMARKEXITNAME" val="fails00:01:09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ec3e2a22-bdcc-4443-81ad-8055ff6552df"/>
  <p:tag name="CAPTIONITEMSYSNAME" val="failsWhodidhe00:01:10.8-00:01:12.1"/>
  <p:tag name="BOOKMARKENTRYNAME" val="fails00:01:10.8"/>
  <p:tag name="BOOKMARKEXITNAME" val="fails00:01:12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b316a8-9cd2-489a-8509-bf7a295b09db"/>
  <p:tag name="CAPTIONINTERNALID" val="5eabd067-7456-4c44-b12a-7f13902de9b8"/>
  <p:tag name="CAPTIONITEMSYSNAME" val="failsIdidn'tfind00:01:14.7-00:01:21.4"/>
  <p:tag name="BOOKMARKENTRYNAME" val="fails00:01:14.7"/>
  <p:tag name="BOOKMARKEXITNAME" val="fails00:01:21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7|9.1|6.9|11.5|1.5|12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3.9|17.4|27|10.5|3.3|5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8.3|15.4|11|19.6|29.9|1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CAPTIONINTERNALID" val="1b37368d-4312-487a-8ab0-35deebe2f576"/>
  <p:tag name="CAPTIONITEMSYSNAME" val="goodWhat'sonmy00:00:00.0-00:00:02.3"/>
  <p:tag name="BOOKMARKENTRYNAME" val="good00:00:00.0"/>
  <p:tag name="BOOKMARKEXITNAME" val="good00:00:02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TEMPPRESENTATIONFILE" val="C:\Users\Ondra\AppData\Local\Temp\tmpF6C2.tmp"/>
  <p:tag name="TEMPMEDIAFILENAME" val="C:\Users\Ondra\AppData\Local\Temp\tmpF7DC_chatbot"/>
  <p:tag name="MEDIAFADEDURATION" val="0.2"/>
  <p:tag name="MEDIATRANSPARENCY" val="0.3"/>
  <p:tag name="MEDIACAPTIONSHIDDEN" val="False"/>
  <p:tag name="CUSTOMXMLPARTID" val="{9D5BAB25-6911-41AD-A438-B3A9294E94E5}"/>
  <p:tag name="MEDIACAPTIONCOUNT" val="True"/>
  <p:tag name="MEDIACAPTIONSPROMPTED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CAPTIONINTERNALID" val="98eccb09-bf17-46a7-86ff-fb6068fa3971"/>
  <p:tag name="CAPTIONITEMSYSNAME" val="chatbotHowareyou?00:00:00.0-00:00:02.4"/>
  <p:tag name="BOOKMARKENTRYNAME" val="chatbot00:00:00.0"/>
  <p:tag name="BOOKMARKEXITNAME" val="chatbot00:00:02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CAPTIONINTERNALID" val="4cfba486-35c6-4af5-b63a-76468883e94d"/>
  <p:tag name="CAPTIONITEMSYSNAME" val="chatbotGreat,thanks!00:00:03.3-00:00:05.0"/>
  <p:tag name="BOOKMARKENTRYNAME" val="chatbot00:00:03.3"/>
  <p:tag name="BOOKMARKEXITNAME" val="chatbot00:00:05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CAPTIONINTERNALID" val="f19f7233-4b82-4ba4-b1d8-87fcb2e8caf3"/>
  <p:tag name="CAPTIONITEMSYSNAME" val="chatbotDoyoulike00:00:06.7-00:00:08.3"/>
  <p:tag name="BOOKMARKENTRYNAME" val="chatbot00:00:06.7"/>
  <p:tag name="BOOKMARKEXITNAME" val="chatbot00:00:08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CAPTIONINTERNALID" val="4876b868-a32b-4823-bdc5-1d0fbd098e5d"/>
  <p:tag name="CAPTIONITEMSYSNAME" val="chatbotIenjoyclassic00:00:10.5-00:00:12.0"/>
  <p:tag name="BOOKMARKENTRYNAME" val="chatbot00:00:10.5"/>
  <p:tag name="BOOKMARKEXITNAME" val="chatbot00:00:1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CAPTIONINTERNALID" val="e26b7497-3633-441e-9706-e619851eabc2"/>
  <p:tag name="CAPTIONITEMSYSNAME" val="chatbotbutsometimesI00:00:12.0-00:00:15.1"/>
  <p:tag name="BOOKMARKENTRYNAME" val="chatbot00:00:12.0"/>
  <p:tag name="BOOKMARKEXITNAME" val="chatbot00:00:15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CAPTIONINTERNALID" val="ab306b2a-2ee3-48e4-9008-5426fcb6c82e"/>
  <p:tag name="CAPTIONITEMSYSNAME" val="chatbotWhatbandsdo00:00:15.1-00:00:18.1"/>
  <p:tag name="BOOKMARKENTRYNAME" val="chatbot00:00:15.1"/>
  <p:tag name="BOOKMARKEXITNAME" val="chatbot00:00:18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CAPTIONINTERNALID" val="6d437857-be8d-46b7-9a50-392bd6039e85"/>
  <p:tag name="CAPTIONITEMSYSNAME" val="chatbotAnyway,whatdo00:00:21.1-00:00:23.5"/>
  <p:tag name="BOOKMARKENTRYNAME" val="chatbot00:00:21.1"/>
  <p:tag name="BOOKMARKEXITNAME" val="chatbot00:00:23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CAPTIONINTERNALID" val="a4f175e7-0bcb-4709-9f7a-f4c606fbad93"/>
  <p:tag name="CAPTIONITEMSYSNAME" val="chatbotIliketo00:00:24.8-00:00:25.8"/>
  <p:tag name="BOOKMARKENTRYNAME" val="chatbot00:00:24.8"/>
  <p:tag name="BOOKMARKEXITNAME" val="chatbot00:00:25.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CAPTIONINTERNALID" val="166234ac-d9e3-4950-b9ab-31a98468be9f"/>
  <p:tag name="CAPTIONITEMSYSNAME" val="chatbotDoyouthink00:00:28.3-00:00:29.5"/>
  <p:tag name="BOOKMARKENTRYNAME" val="chatbot00:00:28.3"/>
  <p:tag name="BOOKMARKEXITNAME" val="chatbot00:00:2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CAPTIONINTERNALID" val="da30202e-5d4d-49c1-83b8-a5be28a22538"/>
  <p:tag name="CAPTIONITEMSYSNAME" val="goodYouhaveone00:00:06.3-00:00:09.1"/>
  <p:tag name="BOOKMARKENTRYNAME" val="good00:00:06.3"/>
  <p:tag name="BOOKMARKEXITNAME" val="good00:00:09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CAPTIONINTERNALID" val="3512199b-d8b3-4000-8564-8f6e99ce8eb1"/>
  <p:tag name="CAPTIONITEMSYSNAME" val="chatbotIdon'tknow,00:00:31.5-00:00:33.1"/>
  <p:tag name="BOOKMARKENTRYNAME" val="chatbot00:00:31.5"/>
  <p:tag name="BOOKMARKEXITNAME" val="chatbot00:00:33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ded2151-e9ae-49c8-9e77-e5c4c00b2970"/>
  <p:tag name="CAPTIONINTERNALID" val="6a1e720d-52d2-470f-8c00-470c3e7017f2"/>
  <p:tag name="CAPTIONITEMSYSNAME" val="chatbotDon'tworry,our00:00:34.8-00:00:37.5"/>
  <p:tag name="BOOKMARKENTRYNAME" val="chatbot00:00:34.8"/>
  <p:tag name="BOOKMARKEXITNAME" val="chatbot00:00:37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5.1|3.9|3.1|3.3|1.7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CAPTIONINTERNALID" val="5ba77fe0-1621-46d0-8012-ec1169f2abcf"/>
  <p:tag name="CAPTIONITEMSYSNAME" val="goodThetitleis00:00:09.1-00:00:11.5"/>
  <p:tag name="BOOKMARKENTRYNAME" val="good00:00:09.1"/>
  <p:tag name="BOOKMARKEXITNAME" val="good00:00:1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CAPTIONINTERNALID" val="834b3dae-e2b4-49ad-bfa4-109b583cad07"/>
  <p:tag name="CAPTIONITEMSYSNAME" val="goodWillitbe00:00:11.6-00:00:14.0"/>
  <p:tag name="BOOKMARKENTRYNAME" val="good00:00:11.6"/>
  <p:tag name="BOOKMARKEXITNAME" val="good00:00:14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CAPTIONINTERNALID" val="3e07a25d-aae0-4e87-9e47-3e9ef84026c8"/>
  <p:tag name="CAPTIONITEMSYSNAME" val="goodItmightrain00:00:14.7-00:00:19.5"/>
  <p:tag name="BOOKMARKENTRYNAME" val="good00:00:14.7"/>
  <p:tag name="BOOKMARKEXITNAME" val="good00:00:1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0a730e9-5356-4d2f-a893-b54cdb0789f1"/>
  <p:tag name="CAPTIONINTERNALID" val="80841912-00ef-42fb-9021-e362b7c955ee"/>
  <p:tag name="CAPTIONITEMSYSNAME" val="goodThere'sa55%00:00:19.5-00:00:21.8"/>
  <p:tag name="BOOKMARKENTRYNAME" val="good00:00:19.5"/>
  <p:tag name="BOOKMARKEXITNAME" val="good00:00:21.8"/>
</p:tagLst>
</file>

<file path=ppt/theme/theme1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Palanquin+Source Sans">
      <a:majorFont>
        <a:latin typeface="Palanquin Dark Medium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 6 0 a 7 3 0 e 9 - 5 3 5 6 - 4 d 2 f - a 8 9 3 - b 5 4 c d b 0 7 8 9 f 1 < / I d > < C a p t i o n I t e m s > < C a p t i o n I t e m > < I n t e r n a l I d > 1 b 3 7 3 6 8 d - 4 3 1 2 - 4 8 7 a - 8 a b 0 - 3 5 d e e b e 2 f 5 7 6 < / I n t e r n a l I d > < N a m e > g o o d W h a t ' s o n m y 0 0 : 0 0 : 0 0 . 0 - 0 0 : 0 0 : 0 2 . 3 < / N a m e > < T e x t > W h a t ' s   o n   m y   c a l e n d a r   f o r   S a t u r d a y ? < / T e x t > < B o o k M a r k E n t r y N a m e > g o o d 0 0 : 0 0 : 0 0 . 0 < / B o o k M a r k E n t r y N a m e > < B o o k M a r k E x i t N a m e > g o o d 0 0 : 0 0 : 0 2 . 3 < / B o o k M a r k E x i t N a m e > < B o o k M a r k E n t r y P o s i t i o n > 0 < / B o o k M a r k E n t r y P o s i t i o n > < B o o k M a r k E x i t P o s i t i o n > 2 3 4 0 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 d a 3 0 2 0 2 e - 5 d 4 d - 4 9 c 1 - 8 3 b 8 - a 5 b e 2 8 a 2 2 5 3 8 < / I n t e r n a l I d > < N a m e > g o o d Y o u h a v e o n e 0 0 : 0 0 : 0 6 . 3 - 0 0 : 0 0 : 0 9 . 1 < / N a m e > < T e x t > Y o u   h a v e   o n e   c a l e n d a r   e n t r y   t o m o r r o w   a t   2 p m . < / T e x t > < B o o k M a r k E n t r y N a m e > g o o d 0 0 : 0 0 : 0 6 . 3 < / B o o k M a r k E n t r y N a m e > < B o o k M a r k E x i t N a m e > g o o d 0 0 : 0 0 : 0 9 . 1 < / B o o k M a r k E x i t N a m e > < B o o k M a r k E n t r y P o s i t i o n > 6 3 1 7 < / B o o k M a r k E n t r y P o s i t i o n > < B o o k M a r k E x i t P o s i t i o n > 9 1 6 7 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 5 b a 7 7 f e 0 - 1 6 2 1 - 4 6 d 0 - 8 0 1 2 - e c 1 1 6 9 f 2 a b c f < / I n t e r n a l I d > < N a m e > g o o d T h e t i t l e i s 0 0 : 0 0 : 0 9 . 1 - 0 0 : 0 0 : 1 1 . 5 < / N a m e > < T e x t > T h e   t i t l e   i s   S c i e n c e   F e s t i v a l . < / T e x t > < B o o k M a r k E n t r y N a m e > g o o d 0 0 : 0 0 : 0 9 . 1 < / B o o k M a r k E n t r y N a m e > < B o o k M a r k E x i t N a m e > g o o d 0 0 : 0 0 : 1 1 . 5 < / B o o k M a r k E x i t N a m e > < B o o k M a r k E n t r y P o s i t i o n > 9 1 0 0 < / B o o k M a r k E n t r y P o s i t i o n > < B o o k M a r k E x i t P o s i t i o n > 1 1 5 2 0 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 8 3 4 b 3 d a e - e 2 b 4 - 4 9 a d - b f a 4 - 1 0 9 b 5 8 3 c a d 0 7 < / I n t e r n a l I d > < N a m e > g o o d W i l l i t b e 0 0 : 0 0 : 1 1 . 6 - 0 0 : 0 0 : 1 4 . 0 < / N a m e > < T e x t > W i l l   i t   b e   r a i n i n g   o n   S u n d a y   i n   E d i n b u r g h ? < / T e x t > < B o o k M a r k E n t r y N a m e > g o o d 0 0 : 0 0 : 1 1 . 6 < / B o o k M a r k E n t r y N a m e > < B o o k M a r k E x i t N a m e > g o o d 0 0 : 0 0 : 1 4 . 0 < / B o o k M a r k E x i t N a m e > < B o o k M a r k E n t r y P o s i t i o n > 1 1 6 2 1 < / B o o k M a r k E n t r y P o s i t i o n > < B o o k M a r k E x i t P o s i t i o n > 1 4 0 7 1 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 3 e 0 7 a 2 5 d - a a e 0 - 4 e 8 7 - 9 e 4 7 - 3 e 9 e f 8 4 0 2 6 c 8 < / I n t e r n a l I d > < N a m e > g o o d I t m i g h t r a i n 0 0 : 0 0 : 1 4 . 7 - 0 0 : 0 0 : 1 9 . 5 < / N a m e > < T e x t > I t   m i g h t   r a i n   i n   E d i n b u r g h ,   U K   o n   S u n d a y ,   A p r i l   9 t h . < / T e x t > < B o o k M a r k E n t r y N a m e > g o o d 0 0 : 0 0 : 1 4 . 7 < / B o o k M a r k E n t r y N a m e > < B o o k M a r k E x i t N a m e > g o o d 0 0 : 0 0 : 1 9 . 5 < / B o o k M a r k E x i t N a m e > < B o o k M a r k E n t r y P o s i t i o n > 1 4 7 3 1 < / B o o k M a r k E n t r y P o s i t i o n > < B o o k M a r k E x i t P o s i t i o n > 1 9 5 0 8 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 8 0 8 4 1 9 1 2 - 0 0 e f - 4 2 f b - 9 0 2 1 - e 3 6 2 b 7 c 9 5 5 e e < / I n t e r n a l I d > < N a m e > g o o d T h e r e ' s a 5 5 % 0 0 : 0 0 : 1 9 . 5 - 0 0 : 0 0 : 2 1 . 8 < / N a m e > < T e x t > T h e r e ' s   a   5 5 %   c h a n c e . < / T e x t > < B o o k M a r k E n t r y N a m e > g o o d 0 0 : 0 0 : 1 9 . 5 < / B o o k M a r k E n t r y N a m e > < B o o k M a r k E x i t N a m e > g o o d 0 0 : 0 0 : 2 1 . 8 < / B o o k M a r k E x i t N a m e > < B o o k M a r k E n t r y P o s i t i o n > 1 9 5 0 8 < / B o o k M a r k E n t r y P o s i t i o n > < B o o k M a r k E x i t P o s i t i o n > 2 1 8 2 8 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 b f d 6 0 1 1 8 - b 2 a a - 4 8 1 6 - b 1 5 4 - c 3 e 8 9 1 a 6 b 7 4 0 < / I n t e r n a l I d > < N a m e > g o o d H o w d i d E d i n b u r g h 0 0 : 0 0 : 2 2 . 7 - 0 0 : 0 0 : 2 5 . 9 < / N a m e > < T e x t > H o w   d i d   E d i n b u r g h   C i t y   p l a y   l a s t   w e e k ? < / T e x t > < B o o k M a r k E n t r y N a m e > g o o d 0 0 : 0 0 : 2 2 . 7 < / B o o k M a r k E n t r y N a m e > < B o o k M a r k E x i t N a m e > g o o d 0 0 : 0 0 : 2 5 . 9 < / B o o k M a r k E x i t N a m e > < B o o k M a r k E n t r y P o s i t i o n > 2 2 7 9 4 < / B o o k M a r k E n t r y P o s i t i o n > < B o o k M a r k E x i t P o s i t i o n > 2 5 9 1 4 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 1 4 4 1 a 8 9 1 - e 4 4 1 - 4 d 9 9 - b 9 e d - f 5 6 a 8 6 6 4 4 6 d f < / I n t e r n a l I d > < N a m e > g o o d E d i n b u r g h C i t y l o s t 0 0 : 0 0 : 2 6 . 7 - 0 0 : 0 0 : 3 0 . 7 < / N a m e > < T e x t > E d i n b u r g h   C i t y   l o s t   t o   M o n t r o s e   3 : 0 . < / T e x t > < B o o k M a r k E n t r y N a m e > g o o d 0 0 : 0 0 : 2 6 . 7 < / B o o k M a r k E n t r y N a m e > < B o o k M a r k E x i t N a m e > g o o d 0 0 : 0 0 : 3 0 . 7 < / B o o k M a r k E x i t N a m e > < B o o k M a r k E n t r y P o s i t i o n > 2 6 7 5 4 < / B o o k M a r k E n t r y P o s i t i o n > < B o o k M a r k E x i t P o s i t i o n > 3 0 7 2 4 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 5 d e c 2 0 3 0 - 5 6 6 1 - 4 d 8 6 - a 9 a 2 - c e 3 0 2 8 0 5 e 9 8 d < / I n t e r n a l I d > < N a m e > g o o d W h a t i s o n 0 0 : 0 0 : 3 1 . 5 - 0 0 : 0 0 : 3 3 . 9 < / N a m e > < T e x t > W h a t   i s   o n   m y   s h o p p i n g   l i s t ? < / T e x t > < B o o k M a r k E n t r y N a m e > g o o d 0 0 : 0 0 : 3 1 . 5 < / B o o k M a r k E n t r y N a m e > < B o o k M a r k E x i t N a m e > g o o d 0 0 : 0 0 : 3 3 . 9 < / B o o k M a r k E x i t N a m e > < B o o k M a r k E n t r y P o s i t i o n > 3 1 5 6 8 < / B o o k M a r k E n t r y P o s i t i o n > < B o o k M a r k E x i t P o s i t i o n > 3 3 9 8 8 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 c 9 a e c 3 8 0 - 5 5 4 5 - 4 d d 4 - 9 8 6 8 - 0 8 4 2 e 7 6 d 7 3 5 6 < / I n t e r n a l I d > < N a m e > g o o d Y o u h a v e t w o 0 0 : 0 0 : 3 5 . 7 - 0 0 : 0 0 : 3 7 . 6 < / N a m e > < T e x t > Y o u   h a v e   t w o   i t e m s   o n   y o u r   s h o p p i n g   l i s t : < / T e x t > < B o o k M a r k E n t r y N a m e > g o o d 0 0 : 0 0 : 3 5 . 7 < / B o o k M a r k E n t r y N a m e > < B o o k M a r k E x i t N a m e > g o o d 0 0 : 0 0 : 3 7 . 6 < / B o o k M a r k E x i t N a m e > < B o o k M a r k E n t r y P o s i t i o n > 3 5 7 8 8 < / B o o k M a r k E n t r y P o s i t i o n > < B o o k M a r k E x i t P o s i t i o n > 3 7 6 2 8 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 8 6 5 0 6 c 1 9 - 9 b 0 c - 4 c d a - 8 3 7 6 - f 5 2 a 3 e 5 5 f 4 0 3 < / I n t e r n a l I d > < N a m e > g o o d b a c o n , e g g s . 0 0 : 0 0 : 3 8 . 5 - 0 0 : 0 0 : 4 0 . 9 < / N a m e > < T e x t > b a c o n ,   e g g s . < / T e x t > < B o o k M a r k E n t r y N a m e > g o o d 0 0 : 0 0 : 3 8 . 5 < / B o o k M a r k E n t r y N a m e > < B o o k M a r k E x i t N a m e > g o o d 0 0 : 0 0 : 4 0 . 9 < / B o o k M a r k E x i t N a m e > < B o o k M a r k E n t r y P o s i t i o n > 3 8 5 0 0 < / B o o k M a r k E n t r y P o s i t i o n > < B o o k M a r k E x i t P o s i t i o n > 4 0 9 8 8 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 6 d e d 2 1 5 1 - e 9 a e - 4 9 c 8 - 9 e 7 7 - e 5 c 4 c 0 0 b 2 9 7 0 < / I d > < C a p t i o n I t e m s > < C a p t i o n I t e m > < I n t e r n a l I d > 9 8 e c c b 0 9 - b f 1 7 - 4 6 a 7 - 8 6 f f - f b 6 0 6 8 f a 3 9 7 1 < / I n t e r n a l I d > < N a m e > c h a t b o t H o w a r e y o u ? 0 0 : 0 0 : 0 0 . 0 - 0 0 : 0 0 : 0 2 . 4 < / N a m e > < T e x t > H o w   a r e   y o u ? < / T e x t > < B o o k M a r k E n t r y N a m e > c h a t b o t 0 0 : 0 0 : 0 0 . 0 < / B o o k M a r k E n t r y N a m e > < B o o k M a r k E x i t N a m e > c h a t b o t 0 0 : 0 0 : 0 2 . 4 < / B o o k M a r k E x i t N a m e > < B o o k M a r k E n t r y P o s i t i o n > 0 < / B o o k M a r k E n t r y P o s i t i o n > < B o o k M a r k E x i t P o s i t i o n > 2 4 8 8 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 4 c f b a 4 8 6 - 3 5 c 6 - 4 a f 5 - b 6 3 a - 7 6 4 6 8 8 8 3 e 9 4 d < / I n t e r n a l I d > < N a m e > c h a t b o t G r e a t , t h a n k s ! 0 0 : 0 0 : 0 3 . 3 - 0 0 : 0 0 : 0 5 . 0 < / N a m e > < T e x t > G r e a t ,   t h a n k s ! < / T e x t > < B o o k M a r k E n t r y N a m e > c h a t b o t 0 0 : 0 0 : 0 3 . 3 < / B o o k M a r k E n t r y N a m e > < B o o k M a r k E x i t N a m e > c h a t b o t 0 0 : 0 0 : 0 5 . 0 < / B o o k M a r k E x i t N a m e > < B o o k M a r k E n t r y P o s i t i o n > 3 3 8 0 < / B o o k M a r k E n t r y P o s i t i o n > < B o o k M a r k E x i t P o s i t i o n > 5 0 1 0 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 f 1 9 f 7 2 3 3 - 4 b 8 2 - 4 b a 4 - b 1 d 8 - 8 7 f c b 2 e 8 c a f 3 < / I n t e r n a l I d > < N a m e > c h a t b o t D o y o u l i k e 0 0 : 0 0 : 0 6 . 7 - 0 0 : 0 0 : 0 8 . 3 < / N a m e > < T e x t > D o   y o u   l i k e   m u s i c ? < / T e x t > < B o o k M a r k E n t r y N a m e > c h a t b o t 0 0 : 0 0 : 0 6 . 7 < / B o o k M a r k E n t r y N a m e > < B o o k M a r k E x i t N a m e > c h a t b o t 0 0 : 0 0 : 0 8 . 3 < / B o o k M a r k E x i t N a m e > < B o o k M a r k E n t r y P o s i t i o n > 6 7 8 9 < / B o o k M a r k E n t r y P o s i t i o n > < B o o k M a r k E x i t P o s i t i o n > 8 3 8 9 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 4 8 7 6 b 8 6 8 - a 3 2 b - 4 8 2 3 - b d c 5 - 1 d 0 f b d 0 9 8 e 5 d < / I n t e r n a l I d > < N a m e > c h a t b o t I e n j o y c l a s s i c 0 0 : 0 0 : 1 0 . 5 - 0 0 : 0 0 : 1 2 . 0 < / N a m e > < T e x t > I   e n j o y   c l a s s i c   r o c k , < / T e x t > < B o o k M a r k E n t r y N a m e > c h a t b o t 0 0 : 0 0 : 1 0 . 5 < / B o o k M a r k E n t r y N a m e > < B o o k M a r k E x i t N a m e > c h a t b o t 0 0 : 0 0 : 1 2 . 0 < / B o o k M a r k E x i t N a m e > < B o o k M a r k E n t r y P o s i t i o n > 1 0 5 1 9 < / B o o k M a r k E n t r y P o s i t i o n > < B o o k M a r k E x i t P o s i t i o n > 1 2 0 7 9 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 e 2 6 b 7 4 9 7 - 3 6 3 3 - 4 4 1 e - 9 7 0 6 - e 6 1 9 8 5 1 e a b c 2 < / I n t e r n a l I d > < N a m e > c h a t b o t b u t s o m e t i m e s I 0 0 : 0 0 : 1 2 . 0 - 0 0 : 0 0 : 1 5 . 1 < / N a m e > < T e x t > b u t   s o m e t i m e s   I   l i k e   e l e c t r i c i t y   b u z z i n g   s o u n d s   a s   w e l l . < / T e x t > < B o o k M a r k E n t r y N a m e > c h a t b o t 0 0 : 0 0 : 1 2 . 0 < / B o o k M a r k E n t r y N a m e > < B o o k M a r k E x i t N a m e > c h a t b o t 0 0 : 0 0 : 1 5 . 1 < / B o o k M a r k E x i t N a m e > < B o o k M a r k E n t r y P o s i t i o n > 1 2 0 7 9 < / B o o k M a r k E n t r y P o s i t i o n > < B o o k M a r k E x i t P o s i t i o n > 1 5 1 7 9 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 a b 3 0 6 b 2 a - 2 e e 3 - 4 8 e 4 - 9 0 0 8 - 5 4 2 6 f c b 6 c 8 2 e < / I n t e r n a l I d > < N a m e > c h a t b o t W h a t b a n d s d o 0 0 : 0 0 : 1 5 . 1 - 0 0 : 0 0 : 1 8 . 1 < / N a m e > < T e x t > W h a t   b a n d s   d o   y o u   l i k e ? < / T e x t > < B o o k M a r k E n t r y N a m e > c h a t b o t 0 0 : 0 0 : 1 5 . 1 < / B o o k M a r k E n t r y N a m e > < B o o k M a r k E x i t N a m e > c h a t b o t 0 0 : 0 0 : 1 8 . 1 < / B o o k M a r k E x i t N a m e > < B o o k M a r k E n t r y P o s i t i o n > 1 5 1 7 9 < / B o o k M a r k E n t r y P o s i t i o n > < B o o k M a r k E x i t P o s i t i o n > 1 8 1 7 9 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 6 d 4 3 7 8 5 7 - b e 8 d - 4 6 b 7 - 9 a 5 0 - 3 9 2 b d 6 0 3 9 e 8 5 < / I n t e r n a l I d > < N a m e > c h a t b o t A n y w a y , w h a t d o 0 0 : 0 0 : 2 1 . 1 - 0 0 : 0 0 : 2 3 . 5 < / N a m e > < T e x t > A n y w a y ,   w h a t   d o   y o u   l i k e   t o   d o   i n   y o u r   s p a r e   t i m e ? < / T e x t > < B o o k M a r k E n t r y N a m e > c h a t b o t 0 0 : 0 0 : 2 1 . 1 < / B o o k M a r k E n t r y N a m e > < B o o k M a r k E x i t N a m e > c h a t b o t 0 0 : 0 0 : 2 3 . 5 < / B o o k M a r k E x i t N a m e > < B o o k M a r k E n t r y P o s i t i o n > 2 1 1 0 9 < / B o o k M a r k E n t r y P o s i t i o n > < B o o k M a r k E x i t P o s i t i o n > 2 3 5 1 9 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 a 4 f 1 7 5 e 7 - 0 b c b - 4 7 0 9 - 9 f 7 a - f 4 c 6 0 6 f b a d 9 3 < / I n t e r n a l I d > < N a m e > c h a t b o t I l i k e t o 0 0 : 0 0 : 2 4 . 8 - 0 0 : 0 0 : 2 5 . 8 < / N a m e > < T e x t > I   l i k e   t o   r e a d . < / T e x t > < B o o k M a r k E n t r y N a m e > c h a t b o t 0 0 : 0 0 : 2 4 . 8 < / B o o k M a r k E n t r y N a m e > < B o o k M a r k E x i t N a m e > c h a t b o t 0 0 : 0 0 : 2 5 . 8 < / B o o k M a r k E x i t N a m e > < B o o k M a r k E n t r y P o s i t i o n > 2 4 8 9 7 < / B o o k M a r k E n t r y P o s i t i o n > < B o o k M a r k E x i t P o s i t i o n > 2 5 8 5 7 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 1 6 6 2 3 4 a c - d 9 e 3 - 4 9 5 0 - b 9 a b - 3 1 a 9 8 4 6 8 b e 9 f < / I n t e r n a l I d > < N a m e > c h a t b o t D o y o u t h i n k 0 0 : 0 0 : 2 8 . 3 - 0 0 : 0 0 : 2 9 . 5 < / N a m e > < T e x t > D o   y o u   t h i n k   t h a t   I   w o u l d   l i k e ,   t o o ? < / T e x t > < B o o k M a r k E n t r y N a m e > c h a t b o t 0 0 : 0 0 : 2 8 . 3 < / B o o k M a r k E n t r y N a m e > < B o o k M a r k E x i t N a m e > c h a t b o t 0 0 : 0 0 : 2 9 . 5 < / B o o k M a r k E x i t N a m e > < B o o k M a r k E n t r y P o s i t i o n > 2 8 3 6 7 < / B o o k M a r k E n t r y P o s i t i o n > < B o o k M a r k E x i t P o s i t i o n > 2 9 5 1 7 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 3 5 1 2 1 9 9 b - d 8 b 3 - 4 0 0 0 - 8 5 6 4 - 8 f 6 e 9 9 c e 8 e b 1 < / I n t e r n a l I d > < N a m e > c h a t b o t I d o n ' t k n o w , 0 0 : 0 0 : 3 1 . 5 - 0 0 : 0 0 : 3 3 . 1 < / N a m e > < T e x t > I   d o n ' t   k n o w ,   m a y b e ? < / T e x t > < B o o k M a r k E n t r y N a m e > c h a t b o t 0 0 : 0 0 : 3 1 . 5 < / B o o k M a r k E n t r y N a m e > < B o o k M a r k E x i t N a m e > c h a t b o t 0 0 : 0 0 : 3 3 . 1 < / B o o k M a r k E x i t N a m e > < B o o k M a r k E n t r y P o s i t i o n > 3 1 5 8 7 < / B o o k M a r k E n t r y P o s i t i o n > < B o o k M a r k E x i t P o s i t i o n > 3 3 1 7 7 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 6 a 1 e 7 2 0 d - 5 2 d 2 - 4 7 0 f - 8 c 0 0 - 4 7 0 c 3 e 7 0 1 7 f 2 < / I n t e r n a l I d > < N a m e > c h a t b o t D o n ' t w o r r y , o u r 0 0 : 0 0 : 3 4 . 8 - 0 0 : 0 0 : 3 7 . 5 < / N a m e > < T e x t > D o n ' t   w o r r y ,   o u r   c o n v e r s a t i o n   i s   c o n f i d e n t i a l . < / T e x t > < B o o k M a r k E n t r y N a m e > c h a t b o t 0 0 : 0 0 : 3 4 . 8 < / B o o k M a r k E n t r y N a m e > < B o o k M a r k E x i t N a m e > c h a t b o t 0 0 : 0 0 : 3 7 . 5 < / B o o k M a r k E x i t N a m e > < B o o k M a r k E n t r y P o s i t i o n > 3 4 8 2 5 < / B o o k M a r k E n t r y P o s i t i o n > < B o o k M a r k E x i t P o s i t i o n > 3 7 5 4 1 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 f 7 b 3 1 6 a 8 - 9 c d 2 - 4 8 9 a - 8 5 0 9 - b f 7 a 2 9 5 b 0 9 d b < / I d > < C a p t i o n I t e m s > < C a p t i o n I t e m > < I n t e r n a l I d > b 9 7 0 2 1 2 8 - a 2 7 8 - 4 7 7 f - b 1 b 7 - 4 8 a 4 9 9 0 5 e e 6 d < / I n t e r n a l I d > < N a m e > f a i l s W h a t i s t h e 0 0 : 0 0 : 0 0 . 0 - 0 0 : 0 0 : 0 1 . 4 < / N a m e > < T e x t > W h a t   i s   t h e   t i m e ? < / T e x t > < B o o k M a r k E n t r y N a m e > f a i l s 0 0 : 0 0 : 0 0 . 0 < / B o o k M a r k E n t r y N a m e > < B o o k M a r k E x i t N a m e > f a i l s 0 0 : 0 0 : 0 1 . 4 < / B o o k M a r k E x i t N a m e > < B o o k M a r k E n t r y P o s i t i o n > 0 < / B o o k M a r k E n t r y P o s i t i o n > < B o o k M a r k E x i t P o s i t i o n > 1 4 2 0 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 6 d e f c f d a - c 6 d 7 - 4 c a e - 8 e 6 2 - 2 1 5 e c 9 0 7 3 c 8 c < / I n t e r n a l I d > < N a m e > f a i l s T h e t i m e i s 0 0 : 0 0 : 0 3 . 2 - 0 0 : 0 0 : 0 7 . 7 < / N a m e > < T e x t > T h e   t i m e   i s   5 : 5 2 p m . < / T e x t > < B o o k M a r k E n t r y N a m e > f a i l s 0 0 : 0 0 : 0 3 . 2 < / B o o k M a r k E n t r y N a m e > < B o o k M a r k E x i t N a m e > f a i l s 0 0 : 0 0 : 0 7 . 7 < / B o o k M a r k E x i t N a m e > < B o o k M a r k E n t r y P o s i t i o n > 3 2 7 0 < / B o o k M a r k E n t r y P o s i t i o n > < B o o k M a r k E x i t P o s i t i o n > 7 7 4 0 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 b 1 a 3 2 1 a 3 - f e 3 f - 4 e f 8 - 9 6 9 0 - 1 0 e 3 2 9 8 3 0 9 a 8 < / I n t e r n a l I d > < N a m e > f a i l s W h a t w i l l t h e 0 0 : 0 0 : 0 7 . 8 - 0 0 : 0 0 : 1 1 . 7 < / N a m e > < T e x t > W h a t   w i l l   t h e   t i m e   b e   i n   4   h o u r s ? < / T e x t > < B o o k M a r k E n t r y N a m e > f a i l s 0 0 : 0 0 : 0 7 . 8 < / B o o k M a r k E n t r y N a m e > < B o o k M a r k E x i t N a m e > f a i l s 0 0 : 0 0 : 1 1 . 7 < / B o o k M a r k E x i t N a m e > < B o o k M a r k E n t r y P o s i t i o n > 7 8 6 4 < / B o o k M a r k E n t r y P o s i t i o n > < B o o k M a r k E x i t P o s i t i o n > 1 1 7 3 4 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 4 7 4 3 a 8 7 9 - d d a 9 - 4 4 0 d - 8 c 6 7 - 3 1 2 8 f 0 5 3 4 0 e f < / I n t e r n a l I d > < N a m e > f a i l s [ w o r d s r e c o g n i z e d , b u t 0 0 : 0 0 : 1 1 . 7 - 0 0 : 0 0 : 1 4 . 2 < / N a m e > < T e x t > [ w o r d s   r e c o g n i z e d ,   b u t   c a n ' t   a n s w e r ] < / T e x t > < B o o k M a r k E n t r y N a m e > f a i l s 0 0 : 0 0 : 1 1 . 7 < / B o o k M a r k E n t r y N a m e > < B o o k M a r k E x i t N a m e > f a i l s 0 0 : 0 0 : 1 4 . 2 < / B o o k M a r k E x i t N a m e > < B o o k M a r k E n t r y P o s i t i o n > 1 1 7 3 4 < / B o o k M a r k E n t r y P o s i t i o n > < B o o k M a r k E x i t P o s i t i o n > 1 4 2 7 1 < / B o o k M a r k E x i t P o s i t i o n > < I s E x i t P o s i t i o n D e r i v e d > f a l s e < / I s E x i t P o s i t i o n D e r i v e d > < C a p t i o n S t y l e > < F o n t N a m e > S o u r c e   S a n s   P r o < / F o n t N a m e > < F o n t S t y l e > I t a l i c 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 e f d c 8 c b f - 1 2 a 8 - 4 b 3 4 - a 4 2 d - 7 7 4 d b c 3 0 1 d 1 c < / I n t e r n a l I d > < N a m e > f a i l s W h a t i s t h e 0 0 : 0 0 : 1 5 . 4 - 0 0 : 0 0 : 1 8 . 6 < / N a m e > < T e x t > W h a t   i s   t h e   e x c h a n g e   c o u r s e   b e t w e e n   t h e   P o u n d   a n d   t h e   E u r o ? < / T e x t > < B o o k M a r k E n t r y N a m e > f a i l s 0 0 : 0 0 : 1 5 . 4 < / B o o k M a r k E n t r y N a m e > < B o o k M a r k E x i t N a m e > f a i l s 0 0 : 0 0 : 1 8 . 6 < / B o o k M a r k E x i t N a m e > < B o o k M a r k E n t r y P o s i t i o n > 1 5 4 6 1 < / B o o k M a r k E n t r y P o s i t i o n > < B o o k M a r k E x i t P o s i t i o n > 1 8 6 2 1 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 e f 2 c f 7 a 4 - 0 c 2 c - 4 4 3 c - 9 9 0 8 - b 4 b c 5 b 5 f 6 f 4 9 < / I n t e r n a l I d > < N a m e > f a i l s H m . I ' m n o t 0 0 : 0 0 : 1 9 . 8 - 0 0 : 0 0 : 2 5 . 1 < / N a m e > < T e x t > H m .   I ' m   n o t   s u r e   w h a t   y o u   m e a n t   b y   t h a t   q u e s t i o n . < / T e x t > < B o o k M a r k E n t r y N a m e > f a i l s 0 0 : 0 0 : 1 9 . 8 < / B o o k M a r k E n t r y N a m e > < B o o k M a r k E x i t N a m e > f a i l s 0 0 : 0 0 : 2 5 . 1 < / B o o k M a r k E x i t N a m e > < B o o k M a r k E n t r y P o s i t i o n > 1 9 8 6 1 < / B o o k M a r k E n t r y P o s i t i o n > < B o o k M a r k E x i t P o s i t i o n > 2 5 1 1 1 < / B o o k M a r k E x i t P o s i t i o n > < I s E x i t P o s i t i o n D e r i v e d > f a l s e < / I s E x i t P o s i t i o n D e r i v e d > < C a p t i o n S t y l e > < F o n t N a m e > S o u r c e   S a n s   P r o < / F o n t N a m e > < F o n t S t y l e > I t a l i c 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 5 6 7 a b e 1 0 - 0 c 3 b - 4 1 9 5 - b 4 d 1 - f 9 4 7 0 7 a c 5 3 3 0 < / I n t e r n a l I d > < N a m e > f a i l s W h o i s J a m e s 0 0 : 0 0 : 2 5 . 4 - 0 0 : 0 0 : 2 7 . 6 < / N a m e > < T e x t > W h o   i s   J a m e s   M c A v o y ? < / T e x t > < B o o k M a r k E n t r y N a m e > f a i l s 0 0 : 0 0 : 2 5 . 4 < / B o o k M a r k E n t r y N a m e > < B o o k M a r k E x i t N a m e > f a i l s 0 0 : 0 0 : 2 7 . 6 < / B o o k M a r k E x i t N a m e > < B o o k M a r k E n t r y P o s i t i o n > 2 5 4 8 1 < / B o o k M a r k E n t r y P o s i t i o n > < B o o k M a r k E x i t P o s i t i o n > 2 7 6 2 1 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 e 7 0 c 3 0 a b - 3 d 8 6 - 4 2 b 4 - a f c f - e 4 4 e 0 c 0 8 d 5 5 1 < / I n t e r n a l I d > < N a m e > f a i l s A c c o r d i n g t o W i k i p e d i a , 0 0 : 0 0 : 2 9 . 8 - 0 0 : 0 0 : 3 3 . 5 < / N a m e > < T e x t > A c c o r d i n g   t o   W i k i p e d i a ,   J a m e s   M c A v o y   i s   a   S c o t t i s h   a c t o r . < / T e x t > < B o o k M a r k E n t r y N a m e > f a i l s 0 0 : 0 0 : 2 9 . 8 < / B o o k M a r k E n t r y N a m e > < B o o k M a r k E x i t N a m e > f a i l s 0 0 : 0 0 : 3 3 . 5 < / B o o k M a r k E x i t N a m e > < B o o k M a r k E n t r y P o s i t i o n > 2 9 8 9 1 < / B o o k M a r k E n t r y P o s i t i o n > < B o o k M a r k E x i t P o s i t i o n > 3 3 5 0 0 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 8 8 a 6 e f 5 f - 5 0 1 0 - 4 b d a - 9 b 5 7 - 4 e 7 3 4 5 1 4 8 6 b f < / I n t e r n a l I d > < N a m e > f a i l s W h a t m o v i e s d i d 0 0 : 0 0 : 3 4 . 0 - 0 0 : 0 0 : 3 7 . 4 < / N a m e > < T e x t > W h a t   m o v i e s   d i d   h e   p l a y   i n ? < / T e x t > < B o o k M a r k E n t r y N a m e > f a i l s 0 0 : 0 0 : 3 4 . 0 < / B o o k M a r k E n t r y N a m e > < B o o k M a r k E x i t N a m e > f a i l s 0 0 : 0 0 : 3 7 . 4 < / B o o k M a r k E x i t N a m e > < B o o k M a r k E n t r y P o s i t i o n > 3 4 0 7 5 < / B o o k M a r k E n t r y P o s i t i o n > < B o o k M a r k E x i t P o s i t i o n > 3 7 4 8 5 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 2 6 c a e c 9 8 - 5 2 7 6 - 4 0 9 f - 8 0 7 f - f f 9 1 b c f b e 0 f e < / I n t e r n a l I d > < N a m e > f a i l s H i s m o v i e s i n c l u d e 0 0 : 0 0 : 3 8 . 3 - 0 0 : 0 0 : 4 5 . 1 < / N a m e > < T e x t > H i s   m o v i e s   i n c l u d e   X - M e n :   A p o c a l y p s e ,   S p l i t ,   a n d   3 2   o t h e r s . < / T e x t > < B o o k M a r k E n t r y N a m e > f a i l s 0 0 : 0 0 : 3 8 . 3 < / B o o k M a r k E n t r y N a m e > < B o o k M a r k E x i t N a m e > f a i l s 0 0 : 0 0 : 4 5 . 1 < / B o o k M a r k E x i t N a m e > < B o o k M a r k E n t r y P o s i t i o n > 3 8 3 4 5 < / B o o k M a r k E n t r y P o s i t i o n > < B o o k M a r k E x i t P o s i t i o n > 4 5 1 9 5 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 d 2 3 1 5 1 a 8 - 1 f 0 5 - 4 8 5 9 - a d e 5 - 0 d 8 4 2 9 f 6 f 1 3 c < / I n t e r n a l I d > < N a m e > f a i l s W h a t w a s h i s 0 0 : 0 0 : 4 5 . 2 - 0 0 : 0 0 : 4 8 . 7 < / N a m e > < T e x t > W h a t   w a s   h i s   l a s t   m o v i e ? < / T e x t > < B o o k M a r k E n t r y N a m e > f a i l s 0 0 : 0 0 : 4 5 . 2 < / B o o k M a r k E n t r y N a m e > < B o o k M a r k E x i t N a m e > f a i l s 0 0 : 0 0 : 4 8 . 7 < / B o o k M a r k E x i t N a m e > < B o o k M a r k E n t r y P o s i t i o n > 4 5 2 0 0 < / B o o k M a r k E n t r y P o s i t i o n > < B o o k M a r k E x i t P o s i t i o n > 4 8 7 2 8 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 2 b 1 d 8 4 2 f - 0 d 1 4 - 4 b d 9 - 8 4 8 a - 7 5 2 e 4 c e b 3 3 3 2 < / I n t e r n a l I d > < N a m e > f a i l s [ w o r d s r e c o g n i z e d , k n o w s 0 0 : 0 0 : 4 9 . 0 - 0 0 : 0 0 : 5 2 . 5 < / N a m e > < T e x t > [ w o r d s   r e c o g n i z e d ,   k n o w s   I   m e a n   M c A v o y ,   b u t   c a n ' t   a n s w e r ] < / T e x t > < B o o k M a r k E n t r y N a m e > f a i l s 0 0 : 0 0 : 4 9 . 0 < / B o o k M a r k E n t r y N a m e > < B o o k M a r k E x i t N a m e > f a i l s 0 0 : 0 0 : 5 2 . 5 < / B o o k M a r k E x i t N a m e > < B o o k M a r k E n t r y P o s i t i o n > 4 9 0 2 0 < / B o o k M a r k E n t r y P o s i t i o n > < B o o k M a r k E x i t P o s i t i o n > 5 2 5 0 0 < / B o o k M a r k E x i t P o s i t i o n > < I s E x i t P o s i t i o n D e r i v e d > f a l s e < / I s E x i t P o s i t i o n D e r i v e d > < C a p t i o n S t y l e > < F o n t N a m e > S o u r c e   S a n s   P r o < / F o n t N a m e > < F o n t S t y l e > I t a l i c 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 4 0 1 2 8 a 2 8 - 0 e 9 6 - 4 f 6 e - 8 2 b e - 9 a a c a c f 2 b a 8 c < / I n t e r n a l I d > < N a m e > f a i l s W h o i s A n d y 0 0 : 0 0 : 5 3 . 5 - 0 0 : 0 0 : 5 5 . 6 < / N a m e > < T e x t > W h o   i s   A n d y   M u r r a y ? < / T e x t > < B o o k M a r k E n t r y N a m e > f a i l s 0 0 : 0 0 : 5 3 . 5 < / B o o k M a r k E n t r y N a m e > < B o o k M a r k E x i t N a m e > f a i l s 0 0 : 0 0 : 5 5 . 6 < / B o o k M a r k E x i t N a m e > < B o o k M a r k E n t r y P o s i t i o n > 5 3 5 0 8 < / B o o k M a r k E n t r y P o s i t i o n > < B o o k M a r k E x i t P o s i t i o n > 5 5 6 3 8 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 0 6 0 2 a c d d - 6 a 5 8 - 4 f c e - b b 2 0 - 9 b 1 4 a 2 4 6 b 6 4 1 < / I n t e r n a l I d > < N a m e > f a i l s S i r A n d r e w B a r r o n 0 0 : 0 0 : 5 6 . 7 - 0 0 : 0 1 : 0 1 . 3 < / N a m e > < T e x t > S i r   A n d r e w   B a r r o n   M u r r a y   O B E   i s   a   B r i t i s h   p r o f e s s i o n a l   t e n n i s   p l a y e r   f r o m   S c o t l a n d , < / T e x t > < B o o k M a r k E n t r y N a m e > f a i l s 0 0 : 0 0 : 5 6 . 7 < / B o o k M a r k E n t r y N a m e > < B o o k M a r k E x i t N a m e > f a i l s 0 0 : 0 1 : 0 1 . 3 < / B o o k M a r k E x i t N a m e > < B o o k M a r k E n t r y P o s i t i o n > 5 6 7 9 8 < / B o o k M a r k E n t r y P o s i t i o n > < B o o k M a r k E x i t P o s i t i o n > 6 1 3 0 7 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 3 4 6 0 b b f 2 - a 2 2 2 - 4 2 a 2 - 9 8 1 c - d 2 6 5 0 4 6 8 3 b 7 7 < / I n t e r n a l I d > < N a m e > f a i l s c u r r e n t l y r a n k e d W o r l d 0 0 : 0 1 : 0 1 . 3 - 0 0 : 0 1 : 0 3 . 6 < / N a m e > < T e x t > c u r r e n t l y   r a n k e d   W o r l d   N o .   1   i n   m e n ' s   s i n g l e s . < / T e x t > < B o o k M a r k E n t r y N a m e > f a i l s 0 0 : 0 1 : 0 1 . 3 < / B o o k M a r k E n t r y N a m e > < B o o k M a r k E x i t N a m e > f a i l s 0 0 : 0 1 : 0 3 . 6 < / B o o k M a r k E x i t N a m e > < B o o k M a r k E n t r y P o s i t i o n > 6 1 3 0 7 < / B o o k M a r k E n t r y P o s i t i o n > < B o o k M a r k E x i t P o s i t i o n > 6 3 6 3 5 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 c f 7 9 3 6 b 5 - 7 4 3 b - 4 9 3 b - b 7 d e - 1 a 2 b 0 4 a d 5 0 a 7 < / I n t e r n a l I d > < N a m e > f a i l s W h e r e i s h e 0 0 : 0 1 : 0 3 . 6 - 0 0 : 0 1 : 0 5 . 8 < / N a m e > < T e x t > W h e r e   i s   h e   f r o m ? < / T e x t > < B o o k M a r k E n t r y N a m e > f a i l s 0 0 : 0 1 : 0 3 . 6 < / B o o k M a r k E n t r y N a m e > < B o o k M a r k E x i t N a m e > f a i l s 0 0 : 0 1 : 0 5 . 8 < / B o o k M a r k E x i t N a m e > < B o o k M a r k E n t r y P o s i t i o n > 6 3 6 3 5 < / B o o k M a r k E n t r y P o s i t i o n > < B o o k M a r k E x i t P o s i t i o n > 6 5 8 7 5 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 f c b e c 2 d d - d 1 4 8 - 4 9 1 d - 8 0 0 f - 6 0 8 3 9 8 1 0 1 b 6 2 < / I n t e r n a l I d > < N a m e > f a i l s A n d y M u r r a y i s 0 0 : 0 1 : 0 6 . 5 - 0 0 : 0 1 : 0 9 . 6 < / N a m e > < T e x t > A n d y   M u r r a y   i s   o r i g i n a l l y   f r o m   G l a s g o w . < / T e x t > < B o o k M a r k E n t r y N a m e > f a i l s 0 0 : 0 1 : 0 6 . 5 < / B o o k M a r k E n t r y N a m e > < B o o k M a r k E x i t N a m e > f a i l s 0 0 : 0 1 : 0 9 . 6 < / B o o k M a r k E x i t N a m e > < B o o k M a r k E n t r y P o s i t i o n > 6 6 5 3 5 < / B o o k M a r k E n t r y P o s i t i o n > < B o o k M a r k E x i t P o s i t i o n > 6 9 6 2 5 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C a p t i o n I t e m > < I n t e r n a l I d > e c 3 e 2 a 2 2 - b d c c - 4 4 4 3 - 8 1 a d - 8 0 5 5 f f 6 5 5 2 d f < / I n t e r n a l I d > < N a m e > f a i l s W h o d i d h e 0 0 : 0 1 : 1 0 . 8 - 0 0 : 0 1 : 1 2 . 1 < / N a m e > < T e x t > W h o   d i d   h e   p l a y   l a s t   t i m e ? < / T e x t > < B o o k M a r k E n t r y N a m e > f a i l s 0 0 : 0 1 : 1 0 . 8 < / B o o k M a r k E n t r y N a m e > < B o o k M a r k E x i t N a m e > f a i l s 0 0 : 0 1 : 1 2 . 1 < / B o o k M a r k E x i t N a m e > < B o o k M a r k E n t r y P o s i t i o n > 7 0 8 0 1 < / B o o k M a r k E n t r y P o s i t i o n > < B o o k M a r k E x i t P o s i t i o n > 7 2 1 1 1 < / B o o k M a r k E x i t P o s i t i o n > < I s E x i t P o s i t i o n D e r i v e d > f a l s e < / I s E x i t P o s i t i o n D e r i v e d > < C a p t i o n S t y l e > < F o n t N a m e > S o u r c e   S a n s   P r o 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 1 6 7 1 1 6 8 0 < / B a c k g r o u n d C o l o r I n t e g e r > < C a p t i o n L o c a t i o n > V i d e o B o t t o m < / C a p t i o n L o c a t i o n > < / C a p t i o n S t y l e > < / C a p t i o n I t e m > < C a p t i o n I t e m > < I n t e r n a l I d > 5 e a b d 0 6 7 - 7 4 5 6 - 4 c 4 4 - b 1 2 a - 7 f 1 3 9 0 2 d e 9 b 8 < / I n t e r n a l I d > < N a m e > f a i l s I d i d n ' t f i n d 0 0 : 0 1 : 1 4 . 7 - 0 0 : 0 1 : 2 1 . 4 < / N a m e > < T e x t > I   d i d n ' t   f i n d   " O n e   L a s t   T i m e "   i n   y o u r   l i b r a r y . . .   [ o f f - t o p i c ] < / T e x t > < B o o k M a r k E n t r y N a m e > f a i l s 0 0 : 0 1 : 1 4 . 7 < / B o o k M a r k E n t r y N a m e > < B o o k M a r k E x i t N a m e > f a i l s 0 0 : 0 1 : 2 1 . 4 < / B o o k M a r k E x i t N a m e > < B o o k M a r k E n t r y P o s i t i o n > 7 4 7 8 1 < / B o o k M a r k E n t r y P o s i t i o n > < B o o k M a r k E x i t P o s i t i o n > 8 1 4 1 1 < / B o o k M a r k E x i t P o s i t i o n > < I s E x i t P o s i t i o n D e r i v e d > f a l s e < / I s E x i t P o s i t i o n D e r i v e d > < C a p t i o n S t y l e > < F o n t N a m e > S o u r c e   S a n s   P r o < / F o n t N a m e > < F o n t S t y l e > I t a l i c < / F o n t S t y l e > < T e x t A l i g n S t y l e P r o p e r t y > l e f t < / T e x t A l i g n S t y l e P r o p e r t y > < F o n t C o l o r I n t e g e r > 1 6 7 7 7 2 1 5 < / F o n t C o l o r I n t e g e r > < B a c k g r o u n d C o l o r I n t e g e r > 6 6 9 7 8 8 1 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00931F5E-37F0-4B6B-A2EE-1BAD90470FE0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D5BAB25-6911-41AD-A438-B3A9294E94E5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BB295F8-542B-4807-9A7E-07207B6B9630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1592</Words>
  <Application>Microsoft Office PowerPoint</Application>
  <PresentationFormat>Widescreen</PresentationFormat>
  <Paragraphs>248</Paragraphs>
  <Slides>16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Source Sans Pro</vt:lpstr>
      <vt:lpstr>Press Start 2P</vt:lpstr>
      <vt:lpstr>Lato</vt:lpstr>
      <vt:lpstr>Palanquin Dark Medium</vt:lpstr>
      <vt:lpstr>Raleway</vt:lpstr>
      <vt:lpstr>Arial</vt:lpstr>
      <vt:lpstr>Courier New</vt:lpstr>
      <vt:lpstr>Antonio template</vt:lpstr>
      <vt:lpstr>Home Intelligent? Assistants</vt:lpstr>
      <vt:lpstr>What are they?</vt:lpstr>
      <vt:lpstr>You most probably know them</vt:lpstr>
      <vt:lpstr>Are they really robots?</vt:lpstr>
      <vt:lpstr>PowerPoint Presentation</vt:lpstr>
      <vt:lpstr>More than “voice interfaces”</vt:lpstr>
      <vt:lpstr>What are their limits?</vt:lpstr>
      <vt:lpstr>Internal components</vt:lpstr>
      <vt:lpstr>PowerPoint Presentation</vt:lpstr>
      <vt:lpstr>Assistants’ limits</vt:lpstr>
      <vt:lpstr>Where do we go from here</vt:lpstr>
      <vt:lpstr>More than assistants</vt:lpstr>
      <vt:lpstr>PowerPoint Presentation</vt:lpstr>
      <vt:lpstr>Current research</vt:lpstr>
      <vt:lpstr>PowerPoint Presentation</vt:lpstr>
      <vt:lpstr>Summary: Intelligent assistants are…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Intelligent? Assistants</dc:title>
  <dc:creator>Ondra</dc:creator>
  <cp:lastModifiedBy>Ondrej Dusek</cp:lastModifiedBy>
  <cp:revision>46</cp:revision>
  <dcterms:modified xsi:type="dcterms:W3CDTF">2017-09-15T11:34:51Z</dcterms:modified>
</cp:coreProperties>
</file>